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89" r:id="rId2"/>
    <p:sldId id="290" r:id="rId3"/>
    <p:sldId id="291" r:id="rId4"/>
    <p:sldId id="292" r:id="rId5"/>
    <p:sldId id="293" r:id="rId6"/>
    <p:sldId id="294" r:id="rId7"/>
    <p:sldId id="295" r:id="rId8"/>
    <p:sldId id="296" r:id="rId9"/>
    <p:sldId id="297" r:id="rId10"/>
    <p:sldId id="302" r:id="rId11"/>
    <p:sldId id="298" r:id="rId12"/>
    <p:sldId id="299" r:id="rId13"/>
    <p:sldId id="300" r:id="rId14"/>
    <p:sldId id="301" r:id="rId15"/>
    <p:sldId id="303" r:id="rId16"/>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30.09.2020</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13</a:t>
            </a:fld>
            <a:endParaRPr lang="ru-RU"/>
          </a:p>
        </p:txBody>
      </p:sp>
    </p:spTree>
    <p:extLst>
      <p:ext uri="{BB962C8B-B14F-4D97-AF65-F5344CB8AC3E}">
        <p14:creationId xmlns:p14="http://schemas.microsoft.com/office/powerpoint/2010/main" val="602070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30.09.2020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30.09.2020</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30.09.2020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30.09.2020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30.09.2020</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30.09.2020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30.09.2020</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30.09.2020</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30.09.2020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1900" kern="0" cap="none" dirty="0">
                <a:solidFill>
                  <a:schemeClr val="tx1"/>
                </a:solidFill>
                <a:latin typeface="Times New Roman"/>
                <a:ea typeface="Times New Roman"/>
                <a:cs typeface="Times New Roman"/>
                <a:sym typeface="Times New Roman"/>
              </a:rPr>
              <a:t>Ә</a:t>
            </a:r>
            <a:r>
              <a:rPr kumimoji="0" lang="ru-RU" sz="19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19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19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19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19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19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19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19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19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1900" kern="0" cap="none" dirty="0">
                <a:solidFill>
                  <a:schemeClr val="tx1"/>
                </a:solidFill>
                <a:latin typeface="Times New Roman"/>
                <a:ea typeface="Times New Roman"/>
                <a:cs typeface="Times New Roman"/>
                <a:sym typeface="Times New Roman"/>
              </a:rPr>
              <a:t>Х</a:t>
            </a:r>
            <a:r>
              <a:rPr kumimoji="0" lang="ru-RU" sz="19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19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19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19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19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19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1763688" y="1268760"/>
            <a:ext cx="6593160" cy="5061176"/>
          </a:xfrm>
        </p:spPr>
        <p:txBody>
          <a:bodyPr>
            <a:normAutofit fontScale="92500" lnSpcReduction="10000"/>
          </a:bodyPr>
          <a:lstStyle/>
          <a:p>
            <a:pPr marL="0" marR="0" lvl="0" indent="0" algn="ctr" defTabSz="914400" rtl="0" eaLnBrk="1" fontAlgn="auto" latinLnBrk="0" hangingPunct="1">
              <a:lnSpc>
                <a:spcPct val="90000"/>
              </a:lnSpc>
              <a:spcBef>
                <a:spcPts val="0"/>
              </a:spcBef>
              <a:spcAft>
                <a:spcPts val="0"/>
              </a:spcAft>
              <a:buClr>
                <a:srgbClr val="2A3990"/>
              </a:buClr>
              <a:buSzPts val="1100"/>
              <a:buFont typeface="Arial"/>
              <a:buNone/>
              <a:tabLst/>
              <a:defRPr/>
            </a:pPr>
            <a:endParaRPr kumimoji="0" lang="ru-RU" sz="32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indent="0" algn="ctr">
              <a:lnSpc>
                <a:spcPct val="107000"/>
              </a:lnSpc>
              <a:spcAft>
                <a:spcPts val="800"/>
              </a:spcAft>
              <a:buNone/>
            </a:pPr>
            <a:r>
              <a:rPr lang="kk-KZ" sz="3500" dirty="0">
                <a:effectLst/>
                <a:latin typeface="Times New Roman" panose="02020603050405020304" pitchFamily="18" charset="0"/>
                <a:ea typeface="Calibri" panose="020F0502020204030204" pitchFamily="34" charset="0"/>
                <a:cs typeface="Times New Roman" panose="02020603050405020304" pitchFamily="18" charset="0"/>
              </a:rPr>
              <a:t>Неорганикалық қосылыстардың  талдануы. Жүйелік және бөлшектік талдау.  Органикалық қосылыстардың талдануының ерекшелігі.</a:t>
            </a:r>
            <a:endParaRPr lang="ru-RU" sz="35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a:p>
            <a:endParaRPr lang="ru-RU" dirty="0"/>
          </a:p>
          <a:p>
            <a:endParaRPr lang="ru-RU" dirty="0"/>
          </a:p>
          <a:p>
            <a:endParaRPr lang="ru-RU" dirty="0"/>
          </a:p>
          <a:p>
            <a:pPr marL="0" indent="0">
              <a:buNone/>
            </a:pPr>
            <a:r>
              <a:rPr lang="ru-RU" dirty="0"/>
              <a:t>                                          </a:t>
            </a:r>
            <a:r>
              <a:rPr lang="ru-RU" sz="1800" dirty="0"/>
              <a:t>Д</a:t>
            </a:r>
            <a:r>
              <a:rPr lang="kk-KZ" sz="1800" dirty="0"/>
              <a:t>әріскер </a:t>
            </a:r>
            <a:r>
              <a:rPr lang="ru-RU" sz="18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2C6CB95-2544-4D59-ACB5-C4D7E089918B}"/>
              </a:ext>
            </a:extLst>
          </p:cNvPr>
          <p:cNvSpPr>
            <a:spLocks noGrp="1"/>
          </p:cNvSpPr>
          <p:nvPr>
            <p:ph sz="quarter" idx="1"/>
          </p:nvPr>
        </p:nvSpPr>
        <p:spPr>
          <a:xfrm>
            <a:off x="457200" y="404664"/>
            <a:ext cx="7859216" cy="6069288"/>
          </a:xfrm>
        </p:spPr>
        <p:txBody>
          <a:bodyPr>
            <a:normAutofit lnSpcReduction="10000"/>
          </a:bodyPr>
          <a:lstStyle/>
          <a:p>
            <a:pPr indent="450215" algn="just">
              <a:lnSpc>
                <a:spcPct val="107000"/>
              </a:lnSpc>
              <a:spcAft>
                <a:spcPts val="800"/>
              </a:spcAft>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Мысалы, Fe</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3+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ионы кейбір иондардың (Co</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Ti</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Mo</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6+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және т.б) ашылуына кедергі жасайды, сол үшін темірді фосфор қышқылымен немесе аммоний фторидімен [Fe(PO</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3-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және  [FeF</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6</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3-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түрінде комплексті қосылыс ретінде жасыруға болады.</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Егер бірге жүрген катиондар қоспасына (Cu</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Cd</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2+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Bi</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3+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Pb</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органикалық зат глицерин қосатын болсақ, Cd</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2+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басқа барлық катиондар комплексті қосылыс түзеді, сол себепті оп-оңай кадмий ионын анықтауға болады. Егер комплексті қосылысты бұзу қажет болса ерітіндіні қышқылдау қажет.</a:t>
            </a:r>
          </a:p>
          <a:p>
            <a:pPr indent="450215" algn="just">
              <a:lnSpc>
                <a:spcPct val="107000"/>
              </a:lnSpc>
              <a:spcAft>
                <a:spcPts val="800"/>
              </a:spcAft>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Бірге жүрген Ca</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мен</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Ba</a:t>
            </a:r>
            <a:r>
              <a:rPr lang="kk-KZ" sz="22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бір-бірінен бөлу кезінде кальций үшін сезімтал реакция Н</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С</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О</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әсерімен CaС</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О</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бірак дәл осындай тұнба бариймен де алынады, демек кальцийдің анықталуына барий кедергі. Сол үшін алдымен барийді К</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CrO</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4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реагентімен толық тұнбаға (CaCrO</a:t>
            </a:r>
            <a:r>
              <a:rPr lang="kk-KZ" sz="2200" baseline="-25000" dirty="0">
                <a:effectLst/>
                <a:latin typeface="Times New Roman" panose="02020603050405020304" pitchFamily="18" charset="0"/>
                <a:ea typeface="Calibri" panose="020F0502020204030204" pitchFamily="34" charset="0"/>
                <a:cs typeface="Times New Roman" panose="02020603050405020304" pitchFamily="18" charset="0"/>
              </a:rPr>
              <a:t>4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суда ерімтал) түсіріп алып, кальцийді анықтау керек.</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5D25151-4949-4003-8914-BD9D155B79B8}"/>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2615887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A781921-77D1-40A0-8C1A-6B297B627393}"/>
              </a:ext>
            </a:extLst>
          </p:cNvPr>
          <p:cNvSpPr>
            <a:spLocks noGrp="1"/>
          </p:cNvSpPr>
          <p:nvPr>
            <p:ph sz="quarter" idx="1"/>
          </p:nvPr>
        </p:nvSpPr>
        <p:spPr>
          <a:xfrm>
            <a:off x="457200" y="404664"/>
            <a:ext cx="8003232" cy="6069288"/>
          </a:xfrm>
        </p:spPr>
        <p:txBody>
          <a:bodyPr>
            <a:normAutofit fontScale="85000" lnSpcReduction="10000"/>
          </a:bodyPr>
          <a:lstStyle/>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Сапалық талдаудың жүйелік талдауы дегеніміз ерітінді құрамындағы иондардың қоспасын анықтау үшін топтық реагенттер қолданылып алдымен топтар мен топшаларға бөліп алады, сосын аналитикалық топтардан жеке-жеке иондарды анықтайтын сызбанұсқа. Жүйелік талдау күрделі, жан-жақты білімді қажет ететін, иондарды аналитикалық топтарға бөлуге негізделген. Иондар қоспасына топтық реагенттерді белгілі кезектілікпен және қатаң тәртіппен қосу қажет.</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Топтық реагенттер мынадай талаптарға сай болу керек:</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 Катиондарды сандық толық тұнбаға түсіру қажет.</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 Талдауды әрі қарай жалғастыру үшін түзілген тұнбалар (қышқылдарда, негіздерде) жеңіл еритін болу керек.</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 Қосылған реагенттің артық мөлшері еріт</a:t>
            </a:r>
            <a:r>
              <a:rPr lang="kk-KZ" sz="2600" dirty="0">
                <a:latin typeface="Times New Roman" panose="02020603050405020304" pitchFamily="18" charset="0"/>
                <a:ea typeface="Calibri" panose="020F0502020204030204" pitchFamily="34" charset="0"/>
                <a:cs typeface="Times New Roman" panose="02020603050405020304" pitchFamily="18" charset="0"/>
              </a:rPr>
              <a:t>і</a:t>
            </a: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ндідегі иондарға кедергі келтірмеуі қажет.</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324E592C-1C2E-4F23-AD5D-EA53D18CD3A3}"/>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1970527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379E93-3BD8-4D27-A181-6A54673CFA5D}"/>
              </a:ext>
            </a:extLst>
          </p:cNvPr>
          <p:cNvSpPr>
            <a:spLocks noGrp="1"/>
          </p:cNvSpPr>
          <p:nvPr>
            <p:ph type="title"/>
          </p:nvPr>
        </p:nvSpPr>
        <p:spPr>
          <a:xfrm>
            <a:off x="457200" y="384048"/>
            <a:ext cx="7467600" cy="813498"/>
          </a:xfrm>
        </p:spPr>
        <p:txBody>
          <a:bodyPr>
            <a:normAutofit fontScale="90000"/>
          </a:bodyPr>
          <a:lstStyle/>
          <a:p>
            <a:pPr algn="ct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I және II топ катиондар қоспасын талдау тізбегі</a:t>
            </a:r>
            <a:br>
              <a:rPr lang="ru-RU" sz="3600" dirty="0">
                <a:effectLst/>
                <a:latin typeface="Times New Roman" panose="02020603050405020304" pitchFamily="18" charset="0"/>
                <a:ea typeface="Times New Roman" panose="02020603050405020304" pitchFamily="18" charset="0"/>
              </a:rPr>
            </a:br>
            <a:r>
              <a:rPr lang="kk-KZ" sz="3200" b="1" dirty="0">
                <a:effectLst/>
                <a:latin typeface="Times New Roman" panose="02020603050405020304" pitchFamily="18" charset="0"/>
                <a:ea typeface="Times New Roman" panose="02020603050405020304" pitchFamily="18" charset="0"/>
              </a:rPr>
              <a:t> </a:t>
            </a:r>
            <a:br>
              <a:rPr lang="ru-RU" sz="3600" dirty="0">
                <a:effectLst/>
                <a:latin typeface="Times New Roman" panose="02020603050405020304" pitchFamily="18" charset="0"/>
                <a:ea typeface="Times New Roman" panose="02020603050405020304" pitchFamily="18" charset="0"/>
              </a:rPr>
            </a:br>
            <a:endParaRPr lang="ru-RU" dirty="0"/>
          </a:p>
        </p:txBody>
      </p:sp>
      <p:sp>
        <p:nvSpPr>
          <p:cNvPr id="4" name="Номер слайда 3">
            <a:extLst>
              <a:ext uri="{FF2B5EF4-FFF2-40B4-BE49-F238E27FC236}">
                <a16:creationId xmlns:a16="http://schemas.microsoft.com/office/drawing/2014/main" id="{70415241-9CA1-4E4B-B520-A5E0EB953B24}"/>
              </a:ext>
            </a:extLst>
          </p:cNvPr>
          <p:cNvSpPr>
            <a:spLocks noGrp="1"/>
          </p:cNvSpPr>
          <p:nvPr>
            <p:ph type="sldNum" sz="quarter" idx="15"/>
          </p:nvPr>
        </p:nvSpPr>
        <p:spPr/>
        <p:txBody>
          <a:bodyPr/>
          <a:lstStyle/>
          <a:p>
            <a:fld id="{D6F87789-79C0-4369-89FF-5E19A7612EE5}" type="slidenum">
              <a:rPr lang="ru-RU" smtClean="0"/>
              <a:pPr/>
              <a:t>12</a:t>
            </a:fld>
            <a:endParaRPr lang="ru-RU"/>
          </a:p>
        </p:txBody>
      </p:sp>
      <p:graphicFrame>
        <p:nvGraphicFramePr>
          <p:cNvPr id="8" name="Объект 7">
            <a:extLst>
              <a:ext uri="{FF2B5EF4-FFF2-40B4-BE49-F238E27FC236}">
                <a16:creationId xmlns:a16="http://schemas.microsoft.com/office/drawing/2014/main" id="{5093EA09-1531-48E1-8D38-06A1857E063D}"/>
              </a:ext>
            </a:extLst>
          </p:cNvPr>
          <p:cNvGraphicFramePr>
            <a:graphicFrameLocks noGrp="1"/>
          </p:cNvGraphicFramePr>
          <p:nvPr>
            <p:ph sz="quarter" idx="1"/>
            <p:extLst>
              <p:ext uri="{D42A27DB-BD31-4B8C-83A1-F6EECF244321}">
                <p14:modId xmlns:p14="http://schemas.microsoft.com/office/powerpoint/2010/main" val="3413367889"/>
              </p:ext>
            </p:extLst>
          </p:nvPr>
        </p:nvGraphicFramePr>
        <p:xfrm>
          <a:off x="611560" y="602742"/>
          <a:ext cx="7992886" cy="5692835"/>
        </p:xfrm>
        <a:graphic>
          <a:graphicData uri="http://schemas.openxmlformats.org/drawingml/2006/table">
            <a:tbl>
              <a:tblPr firstRow="1" firstCol="1" lastRow="1" lastCol="1" bandRow="1" bandCol="1"/>
              <a:tblGrid>
                <a:gridCol w="1268532">
                  <a:extLst>
                    <a:ext uri="{9D8B030D-6E8A-4147-A177-3AD203B41FA5}">
                      <a16:colId xmlns:a16="http://schemas.microsoft.com/office/drawing/2014/main" val="2427733746"/>
                    </a:ext>
                  </a:extLst>
                </a:gridCol>
                <a:gridCol w="1571635">
                  <a:extLst>
                    <a:ext uri="{9D8B030D-6E8A-4147-A177-3AD203B41FA5}">
                      <a16:colId xmlns:a16="http://schemas.microsoft.com/office/drawing/2014/main" val="3245039537"/>
                    </a:ext>
                  </a:extLst>
                </a:gridCol>
                <a:gridCol w="1335890">
                  <a:extLst>
                    <a:ext uri="{9D8B030D-6E8A-4147-A177-3AD203B41FA5}">
                      <a16:colId xmlns:a16="http://schemas.microsoft.com/office/drawing/2014/main" val="258731232"/>
                    </a:ext>
                  </a:extLst>
                </a:gridCol>
                <a:gridCol w="3816829">
                  <a:extLst>
                    <a:ext uri="{9D8B030D-6E8A-4147-A177-3AD203B41FA5}">
                      <a16:colId xmlns:a16="http://schemas.microsoft.com/office/drawing/2014/main" val="2760803640"/>
                    </a:ext>
                  </a:extLst>
                </a:gridCol>
              </a:tblGrid>
              <a:tr h="646366">
                <a:tc gridSpan="4">
                  <a:txBody>
                    <a:bodyPr/>
                    <a:lstStyle/>
                    <a:p>
                      <a:pPr algn="ct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Ag</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Hg</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Pb</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K</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Na</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NH</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 HCl (2</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М</a:t>
                      </a: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015697540"/>
                  </a:ext>
                </a:extLst>
              </a:tr>
              <a:tr h="1068912">
                <a:tc gridSpan="3">
                  <a:txBody>
                    <a:bodyPr/>
                    <a:lstStyle/>
                    <a:p>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Т</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AgCl, Hg</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Cl</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PbCl</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 H</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O, t</a:t>
                      </a:r>
                      <a:r>
                        <a:rPr lang="pt-BR" sz="18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Na</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NH</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(SO</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Cl</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Бөлшектеп анықтау (ашу)</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0727878"/>
                  </a:ext>
                </a:extLst>
              </a:tr>
              <a:tr h="2908645">
                <a:tc gridSpan="2">
                  <a:txBody>
                    <a:bodyPr/>
                    <a:lstStyle/>
                    <a:p>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Т</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AgCl, Hg</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Cl</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OH (6</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М</a:t>
                      </a: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Pb</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Cr</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К</a:t>
                      </a: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J</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1. Na</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ашылуы</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 Zn(U</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(CH</a:t>
                      </a:r>
                      <a:r>
                        <a:rPr lang="en-US"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COO)</a:t>
                      </a:r>
                      <a:r>
                        <a:rPr lang="en-US"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 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ашылуы</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K</a:t>
                      </a:r>
                      <a:r>
                        <a:rPr lang="en-US"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[HgI</a:t>
                      </a:r>
                      <a:r>
                        <a:rPr lang="en-US"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i="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kk-KZ" sz="1800" i="1" dirty="0">
                          <a:effectLst/>
                          <a:latin typeface="Times New Roman" panose="02020603050405020304" pitchFamily="18" charset="0"/>
                          <a:ea typeface="Times New Roman" panose="02020603050405020304" pitchFamily="18" charset="0"/>
                          <a:cs typeface="Times New Roman" panose="02020603050405020304" pitchFamily="18" charset="0"/>
                        </a:rPr>
                        <a:t>гер</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NH</a:t>
                      </a:r>
                      <a:r>
                        <a:rPr lang="en-US" sz="1800" i="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i="1" dirty="0">
                          <a:effectLst/>
                          <a:latin typeface="Times New Roman" panose="02020603050405020304" pitchFamily="18" charset="0"/>
                          <a:ea typeface="Times New Roman" panose="02020603050405020304" pitchFamily="18" charset="0"/>
                          <a:cs typeface="Times New Roman" panose="02020603050405020304" pitchFamily="18" charset="0"/>
                        </a:rPr>
                        <a:t>анықталса</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i="1" dirty="0">
                          <a:effectLst/>
                          <a:latin typeface="Times New Roman" panose="02020603050405020304" pitchFamily="18" charset="0"/>
                          <a:ea typeface="Times New Roman" panose="02020603050405020304" pitchFamily="18" charset="0"/>
                          <a:cs typeface="Times New Roman" panose="02020603050405020304" pitchFamily="18" charset="0"/>
                        </a:rPr>
                        <a:t>оны тиглде қыздыру арқылы жояды. Құрғақ тұнбаны суда ерітеді</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3. K</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ашылуы</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Na</a:t>
                      </a:r>
                      <a:r>
                        <a:rPr lang="ru-RU"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Co</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NO</a:t>
                      </a:r>
                      <a:r>
                        <a:rPr lang="ru-RU"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7248938"/>
                  </a:ext>
                </a:extLst>
              </a:tr>
              <a:tr h="1068912">
                <a:tc>
                  <a:txBody>
                    <a:bodyPr/>
                    <a:lstStyle/>
                    <a:p>
                      <a:r>
                        <a:rPr lang="kk-KZ" sz="1800" b="1">
                          <a:effectLst/>
                          <a:latin typeface="Times New Roman" panose="02020603050405020304" pitchFamily="18" charset="0"/>
                          <a:ea typeface="Times New Roman" panose="02020603050405020304" pitchFamily="18" charset="0"/>
                        </a:rPr>
                        <a:t>Т</a:t>
                      </a:r>
                      <a:r>
                        <a:rPr lang="ru-RU" sz="1800" b="1" baseline="-25000">
                          <a:effectLst/>
                          <a:latin typeface="Times New Roman" panose="02020603050405020304" pitchFamily="18" charset="0"/>
                          <a:ea typeface="Times New Roman" panose="02020603050405020304" pitchFamily="18" charset="0"/>
                        </a:rPr>
                        <a:t>3</a:t>
                      </a:r>
                      <a:r>
                        <a:rPr lang="kk-KZ" sz="1800" b="1">
                          <a:effectLst/>
                          <a:latin typeface="Times New Roman" panose="02020603050405020304" pitchFamily="18" charset="0"/>
                          <a:ea typeface="Times New Roman" panose="02020603050405020304" pitchFamily="18" charset="0"/>
                        </a:rPr>
                        <a:t>.</a:t>
                      </a:r>
                      <a:r>
                        <a:rPr lang="kk-KZ" sz="1800">
                          <a:effectLst/>
                          <a:latin typeface="Times New Roman" panose="02020603050405020304" pitchFamily="18" charset="0"/>
                          <a:ea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rPr>
                        <a:t>Hg</a:t>
                      </a:r>
                      <a:r>
                        <a:rPr lang="ru-RU" sz="1800">
                          <a:effectLst/>
                          <a:latin typeface="Times New Roman" panose="02020603050405020304" pitchFamily="18" charset="0"/>
                          <a:ea typeface="Times New Roman" panose="02020603050405020304" pitchFamily="18" charset="0"/>
                        </a:rPr>
                        <a:t>, </a:t>
                      </a:r>
                    </a:p>
                    <a:p>
                      <a:r>
                        <a:rPr lang="en-US" sz="1800">
                          <a:effectLst/>
                          <a:latin typeface="Times New Roman" panose="02020603050405020304" pitchFamily="18" charset="0"/>
                          <a:ea typeface="Times New Roman" panose="02020603050405020304" pitchFamily="18" charset="0"/>
                        </a:rPr>
                        <a:t>HgNH</a:t>
                      </a:r>
                      <a:r>
                        <a:rPr lang="ru-RU" sz="1800" baseline="-25000">
                          <a:effectLst/>
                          <a:latin typeface="Times New Roman" panose="02020603050405020304" pitchFamily="18" charset="0"/>
                          <a:ea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rPr>
                        <a:t>Cl</a:t>
                      </a:r>
                      <a:endParaRPr lang="ru-RU"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ru-RU"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Ag</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ru-RU"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885216281"/>
                  </a:ext>
                </a:extLst>
              </a:tr>
            </a:tbl>
          </a:graphicData>
        </a:graphic>
      </p:graphicFrame>
      <p:sp>
        <p:nvSpPr>
          <p:cNvPr id="9" name="Rectangle 2">
            <a:extLst>
              <a:ext uri="{FF2B5EF4-FFF2-40B4-BE49-F238E27FC236}">
                <a16:creationId xmlns:a16="http://schemas.microsoft.com/office/drawing/2014/main" id="{E7CCF006-48CF-4E66-91DE-02B3BBAF36C5}"/>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536312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a:extLst>
              <a:ext uri="{FF2B5EF4-FFF2-40B4-BE49-F238E27FC236}">
                <a16:creationId xmlns:a16="http://schemas.microsoft.com/office/drawing/2014/main" id="{743ED3B0-9C6D-4282-83C8-3751975E5128}"/>
              </a:ext>
            </a:extLst>
          </p:cNvPr>
          <p:cNvGraphicFramePr>
            <a:graphicFrameLocks noGrp="1"/>
          </p:cNvGraphicFramePr>
          <p:nvPr>
            <p:ph sz="quarter" idx="1"/>
            <p:extLst>
              <p:ext uri="{D42A27DB-BD31-4B8C-83A1-F6EECF244321}">
                <p14:modId xmlns:p14="http://schemas.microsoft.com/office/powerpoint/2010/main" val="639661405"/>
              </p:ext>
            </p:extLst>
          </p:nvPr>
        </p:nvGraphicFramePr>
        <p:xfrm>
          <a:off x="539552" y="116632"/>
          <a:ext cx="8199063" cy="6766241"/>
        </p:xfrm>
        <a:graphic>
          <a:graphicData uri="http://schemas.openxmlformats.org/drawingml/2006/table">
            <a:tbl>
              <a:tblPr firstRow="1" firstCol="1" lastRow="1" lastCol="1" bandRow="1" bandCol="1"/>
              <a:tblGrid>
                <a:gridCol w="2149830">
                  <a:extLst>
                    <a:ext uri="{9D8B030D-6E8A-4147-A177-3AD203B41FA5}">
                      <a16:colId xmlns:a16="http://schemas.microsoft.com/office/drawing/2014/main" val="391946503"/>
                    </a:ext>
                  </a:extLst>
                </a:gridCol>
                <a:gridCol w="284555">
                  <a:extLst>
                    <a:ext uri="{9D8B030D-6E8A-4147-A177-3AD203B41FA5}">
                      <a16:colId xmlns:a16="http://schemas.microsoft.com/office/drawing/2014/main" val="1163008608"/>
                    </a:ext>
                  </a:extLst>
                </a:gridCol>
                <a:gridCol w="284555">
                  <a:extLst>
                    <a:ext uri="{9D8B030D-6E8A-4147-A177-3AD203B41FA5}">
                      <a16:colId xmlns:a16="http://schemas.microsoft.com/office/drawing/2014/main" val="4042813500"/>
                    </a:ext>
                  </a:extLst>
                </a:gridCol>
                <a:gridCol w="1685978">
                  <a:extLst>
                    <a:ext uri="{9D8B030D-6E8A-4147-A177-3AD203B41FA5}">
                      <a16:colId xmlns:a16="http://schemas.microsoft.com/office/drawing/2014/main" val="1624152649"/>
                    </a:ext>
                  </a:extLst>
                </a:gridCol>
                <a:gridCol w="1115189">
                  <a:extLst>
                    <a:ext uri="{9D8B030D-6E8A-4147-A177-3AD203B41FA5}">
                      <a16:colId xmlns:a16="http://schemas.microsoft.com/office/drawing/2014/main" val="3785615902"/>
                    </a:ext>
                  </a:extLst>
                </a:gridCol>
                <a:gridCol w="1154076">
                  <a:extLst>
                    <a:ext uri="{9D8B030D-6E8A-4147-A177-3AD203B41FA5}">
                      <a16:colId xmlns:a16="http://schemas.microsoft.com/office/drawing/2014/main" val="3869934040"/>
                    </a:ext>
                  </a:extLst>
                </a:gridCol>
                <a:gridCol w="1524880">
                  <a:extLst>
                    <a:ext uri="{9D8B030D-6E8A-4147-A177-3AD203B41FA5}">
                      <a16:colId xmlns:a16="http://schemas.microsoft.com/office/drawing/2014/main" val="298203745"/>
                    </a:ext>
                  </a:extLst>
                </a:gridCol>
              </a:tblGrid>
              <a:tr h="405386">
                <a:tc gridSpan="7">
                  <a:txBody>
                    <a:bodyPr/>
                    <a:lstStyle/>
                    <a:p>
                      <a:pPr algn="ct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Ag</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Pb</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Hg</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Ca</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Sr</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Ba</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K</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Na</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NH</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Bef>
                          <a:spcPts val="600"/>
                        </a:spcBef>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HCl (2</a:t>
                      </a:r>
                      <a:r>
                        <a:rPr lang="ru-RU" sz="1100" b="1" dirty="0">
                          <a:effectLst/>
                          <a:latin typeface="Times New Roman" panose="02020603050405020304" pitchFamily="18" charset="0"/>
                          <a:ea typeface="Times New Roman" panose="02020603050405020304" pitchFamily="18" charset="0"/>
                          <a:cs typeface="Times New Roman" panose="02020603050405020304" pitchFamily="18" charset="0"/>
                        </a:rPr>
                        <a:t>М</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 H</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100" b="1" dirty="0">
                          <a:effectLst/>
                          <a:latin typeface="Times New Roman" panose="02020603050405020304" pitchFamily="18" charset="0"/>
                          <a:ea typeface="Times New Roman" panose="02020603050405020304" pitchFamily="18" charset="0"/>
                          <a:cs typeface="Times New Roman" panose="02020603050405020304" pitchFamily="18" charset="0"/>
                        </a:rPr>
                        <a:t>М</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331574620"/>
                  </a:ext>
                </a:extLst>
              </a:tr>
              <a:tr h="334930">
                <a:tc gridSpan="6">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Т</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AgCl, PbCl</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Hg</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Cl</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PbSO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BaSO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SrSO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(CaSO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H</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O, t</a:t>
                      </a:r>
                      <a:r>
                        <a:rPr lang="en-US" sz="11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11">
                  <a:txBody>
                    <a:bodyPr/>
                    <a:lstStyle/>
                    <a:p>
                      <a:r>
                        <a:rPr lang="kk-KZ" sz="1100" b="1">
                          <a:effectLst/>
                          <a:latin typeface="Times New Roman" panose="02020603050405020304" pitchFamily="18" charset="0"/>
                          <a:ea typeface="Times New Roman" panose="02020603050405020304" pitchFamily="18" charset="0"/>
                          <a:cs typeface="Times New Roman" panose="02020603050405020304" pitchFamily="18" charset="0"/>
                        </a:rPr>
                        <a:t>Е</a:t>
                      </a:r>
                      <a:r>
                        <a:rPr lang="en-US"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Ca</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K</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Na</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NH</a:t>
                      </a:r>
                      <a:r>
                        <a:rPr lang="en-US"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(SO</a:t>
                      </a:r>
                      <a:r>
                        <a:rPr lang="en-US"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Cl</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663870"/>
                  </a:ext>
                </a:extLst>
              </a:tr>
              <a:tr h="334930">
                <a:tc gridSpan="5">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Т</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AgCl, Hg</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Cl</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PbSO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BaSO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SrSO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+ 30% NH</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Ac, t</a:t>
                      </a:r>
                      <a:r>
                        <a:rPr lang="en-US" sz="11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r>
                        <a:rPr lang="kk-KZ" sz="1100" b="1">
                          <a:effectLst/>
                          <a:latin typeface="Times New Roman" panose="02020603050405020304" pitchFamily="18" charset="0"/>
                          <a:ea typeface="Times New Roman" panose="02020603050405020304" pitchFamily="18" charset="0"/>
                          <a:cs typeface="Times New Roman" panose="02020603050405020304" pitchFamily="18" charset="0"/>
                        </a:rPr>
                        <a:t>Е</a:t>
                      </a:r>
                      <a:r>
                        <a:rPr lang="en-US"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Pb</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extLst>
                  <a:ext uri="{0D108BD9-81ED-4DB2-BD59-A6C34878D82A}">
                    <a16:rowId xmlns:a16="http://schemas.microsoft.com/office/drawing/2014/main" val="2023638314"/>
                  </a:ext>
                </a:extLst>
              </a:tr>
              <a:tr h="558218">
                <a:tc gridSpan="4">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Т</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AgCl, Hg</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Cl</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BaSO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SrSO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OH (6</a:t>
                      </a:r>
                      <a:r>
                        <a:rPr lang="ru-RU" sz="1100" b="1" dirty="0">
                          <a:effectLst/>
                          <a:latin typeface="Times New Roman" panose="02020603050405020304" pitchFamily="18" charset="0"/>
                          <a:ea typeface="Times New Roman" panose="02020603050405020304" pitchFamily="18" charset="0"/>
                          <a:cs typeface="Times New Roman" panose="02020603050405020304" pitchFamily="18" charset="0"/>
                        </a:rPr>
                        <a:t>М</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r>
                        <a:rPr lang="kk-KZ" sz="1100" b="1">
                          <a:effectLst/>
                          <a:latin typeface="Times New Roman" panose="02020603050405020304" pitchFamily="18" charset="0"/>
                          <a:ea typeface="Times New Roman" panose="02020603050405020304" pitchFamily="18" charset="0"/>
                          <a:cs typeface="Times New Roman" panose="02020603050405020304" pitchFamily="18" charset="0"/>
                        </a:rPr>
                        <a:t>Е</a:t>
                      </a:r>
                      <a:r>
                        <a:rPr lang="en-US"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PbAc</a:t>
                      </a:r>
                      <a:r>
                        <a:rPr lang="en-US" sz="11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a:t>
                      </a:r>
                    </a:p>
                    <a:p>
                      <a:pPr algn="ct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PbSO</a:t>
                      </a:r>
                      <a:r>
                        <a:rPr lang="en-US"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algn="ct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extLst>
                  <a:ext uri="{0D108BD9-81ED-4DB2-BD59-A6C34878D82A}">
                    <a16:rowId xmlns:a16="http://schemas.microsoft.com/office/drawing/2014/main" val="34574058"/>
                  </a:ext>
                </a:extLst>
              </a:tr>
              <a:tr h="446574">
                <a:tc gridSpan="3">
                  <a:txBody>
                    <a:bodyPr/>
                    <a:lstStyle/>
                    <a:p>
                      <a:r>
                        <a:rPr lang="kk-KZ" sz="1100" b="1">
                          <a:effectLst/>
                          <a:latin typeface="Times New Roman" panose="02020603050405020304" pitchFamily="18" charset="0"/>
                          <a:ea typeface="Times New Roman" panose="02020603050405020304" pitchFamily="18" charset="0"/>
                          <a:cs typeface="Times New Roman" panose="02020603050405020304" pitchFamily="18" charset="0"/>
                        </a:rPr>
                        <a:t>Т</a:t>
                      </a:r>
                      <a:r>
                        <a:rPr lang="pt-BR"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a:effectLst/>
                          <a:latin typeface="Times New Roman" panose="02020603050405020304" pitchFamily="18" charset="0"/>
                          <a:ea typeface="Times New Roman" panose="02020603050405020304" pitchFamily="18" charset="0"/>
                          <a:cs typeface="Times New Roman" panose="02020603050405020304" pitchFamily="18" charset="0"/>
                        </a:rPr>
                        <a:t>Hg, HgNH</a:t>
                      </a:r>
                      <a:r>
                        <a:rPr lang="pt-BR" sz="11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a:effectLst/>
                          <a:latin typeface="Times New Roman" panose="02020603050405020304" pitchFamily="18" charset="0"/>
                          <a:ea typeface="Times New Roman" panose="02020603050405020304" pitchFamily="18" charset="0"/>
                          <a:cs typeface="Times New Roman" panose="02020603050405020304" pitchFamily="18" charset="0"/>
                        </a:rPr>
                        <a:t>Cl, BaSO</a:t>
                      </a:r>
                      <a:r>
                        <a:rPr lang="pt-BR"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a:effectLst/>
                          <a:latin typeface="Times New Roman" panose="02020603050405020304" pitchFamily="18" charset="0"/>
                          <a:ea typeface="Times New Roman" panose="02020603050405020304" pitchFamily="18" charset="0"/>
                          <a:cs typeface="Times New Roman" panose="02020603050405020304" pitchFamily="18" charset="0"/>
                        </a:rPr>
                        <a:t>, SrSO</a:t>
                      </a:r>
                      <a:r>
                        <a:rPr lang="pt-BR"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 HNO</a:t>
                      </a:r>
                      <a:r>
                        <a:rPr lang="pt-BR"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3 </a:t>
                      </a: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(6</a:t>
                      </a:r>
                      <a:r>
                        <a:rPr lang="ru-RU" sz="1100" b="1">
                          <a:effectLst/>
                          <a:latin typeface="Times New Roman" panose="02020603050405020304" pitchFamily="18" charset="0"/>
                          <a:ea typeface="Times New Roman" panose="02020603050405020304" pitchFamily="18" charset="0"/>
                          <a:cs typeface="Times New Roman" panose="02020603050405020304" pitchFamily="18" charset="0"/>
                        </a:rPr>
                        <a:t>М</a:t>
                      </a: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 t</a:t>
                      </a:r>
                      <a:r>
                        <a:rPr lang="pt-BR" sz="1100" b="1" baseline="300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ru-RU"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Ag</a:t>
                      </a: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ru-RU"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8">
                  <a:txBody>
                    <a:bodyPr/>
                    <a:lstStyle/>
                    <a:p>
                      <a:pPr algn="ctr"/>
                      <a:r>
                        <a:rPr lang="ru-RU"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2222409329"/>
                  </a:ext>
                </a:extLst>
              </a:tr>
              <a:tr h="446574">
                <a:tc gridSpan="2">
                  <a:txBody>
                    <a:bodyPr/>
                    <a:lstStyle/>
                    <a:p>
                      <a:r>
                        <a:rPr lang="kk-KZ" sz="1100" b="1">
                          <a:effectLst/>
                          <a:latin typeface="Times New Roman" panose="02020603050405020304" pitchFamily="18" charset="0"/>
                          <a:ea typeface="Times New Roman" panose="02020603050405020304" pitchFamily="18" charset="0"/>
                          <a:cs typeface="Times New Roman" panose="02020603050405020304" pitchFamily="18" charset="0"/>
                        </a:rPr>
                        <a:t>Т</a:t>
                      </a:r>
                      <a:r>
                        <a:rPr lang="pt-BR"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5</a:t>
                      </a: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a:effectLst/>
                          <a:latin typeface="Times New Roman" panose="02020603050405020304" pitchFamily="18" charset="0"/>
                          <a:ea typeface="Times New Roman" panose="02020603050405020304" pitchFamily="18" charset="0"/>
                          <a:cs typeface="Times New Roman" panose="02020603050405020304" pitchFamily="18" charset="0"/>
                        </a:rPr>
                        <a:t>BaSO</a:t>
                      </a:r>
                      <a:r>
                        <a:rPr lang="pt-BR"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a:effectLst/>
                          <a:latin typeface="Times New Roman" panose="02020603050405020304" pitchFamily="18" charset="0"/>
                          <a:ea typeface="Times New Roman" panose="02020603050405020304" pitchFamily="18" charset="0"/>
                          <a:cs typeface="Times New Roman" panose="02020603050405020304" pitchFamily="18" charset="0"/>
                        </a:rPr>
                        <a:t>, SrSO</a:t>
                      </a:r>
                      <a:r>
                        <a:rPr lang="pt-BR"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 Na</a:t>
                      </a:r>
                      <a:r>
                        <a:rPr lang="pt-BR"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CO</a:t>
                      </a:r>
                      <a:r>
                        <a:rPr lang="pt-BR"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нас</a:t>
                      </a:r>
                      <a:r>
                        <a:rPr lang="pt-BR"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 t</a:t>
                      </a:r>
                      <a:r>
                        <a:rPr lang="pt-BR" sz="1100" b="1" baseline="300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ru-RU"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5</a:t>
                      </a:r>
                      <a:r>
                        <a:rPr lang="ru-RU"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зерттелмейді</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2735878658"/>
                  </a:ext>
                </a:extLst>
              </a:tr>
              <a:tr h="334930">
                <a:tc gridSpan="2">
                  <a:txBody>
                    <a:bodyPr/>
                    <a:lstStyle/>
                    <a:p>
                      <a:r>
                        <a:rPr lang="kk-KZ" sz="1100" b="1">
                          <a:effectLst/>
                          <a:latin typeface="Times New Roman" panose="02020603050405020304" pitchFamily="18" charset="0"/>
                          <a:ea typeface="Times New Roman" panose="02020603050405020304" pitchFamily="18" charset="0"/>
                          <a:cs typeface="Times New Roman" panose="02020603050405020304" pitchFamily="18" charset="0"/>
                        </a:rPr>
                        <a:t>Т</a:t>
                      </a:r>
                      <a:r>
                        <a:rPr lang="pt-BR"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6</a:t>
                      </a: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a:effectLst/>
                          <a:latin typeface="Times New Roman" panose="02020603050405020304" pitchFamily="18" charset="0"/>
                          <a:ea typeface="Times New Roman" panose="02020603050405020304" pitchFamily="18" charset="0"/>
                          <a:cs typeface="Times New Roman" panose="02020603050405020304" pitchFamily="18" charset="0"/>
                        </a:rPr>
                        <a:t>BaCO</a:t>
                      </a:r>
                      <a:r>
                        <a:rPr lang="pt-BR" sz="11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100">
                          <a:effectLst/>
                          <a:latin typeface="Times New Roman" panose="02020603050405020304" pitchFamily="18" charset="0"/>
                          <a:ea typeface="Times New Roman" panose="02020603050405020304" pitchFamily="18" charset="0"/>
                          <a:cs typeface="Times New Roman" panose="02020603050405020304" pitchFamily="18" charset="0"/>
                        </a:rPr>
                        <a:t>, SrCO</a:t>
                      </a:r>
                      <a:r>
                        <a:rPr lang="pt-BR" sz="11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 HAc (6</a:t>
                      </a:r>
                      <a:r>
                        <a:rPr lang="ru-RU" sz="1100" b="1">
                          <a:effectLst/>
                          <a:latin typeface="Times New Roman" panose="02020603050405020304" pitchFamily="18" charset="0"/>
                          <a:ea typeface="Times New Roman" panose="02020603050405020304" pitchFamily="18" charset="0"/>
                          <a:cs typeface="Times New Roman" panose="02020603050405020304" pitchFamily="18" charset="0"/>
                        </a:rPr>
                        <a:t>М</a:t>
                      </a:r>
                      <a:r>
                        <a:rPr lang="pt-BR" sz="1100" b="1">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2213225317"/>
                  </a:ext>
                </a:extLst>
              </a:tr>
              <a:tr h="330314">
                <a:tc gridSpan="4">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Ba</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Sr</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K</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Cr</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7</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NaAc (</a:t>
                      </a:r>
                      <a:r>
                        <a:rPr lang="ru-RU" sz="1100" b="1" dirty="0">
                          <a:effectLst/>
                          <a:latin typeface="Times New Roman" panose="02020603050405020304" pitchFamily="18" charset="0"/>
                          <a:ea typeface="Times New Roman" panose="02020603050405020304" pitchFamily="18" charset="0"/>
                          <a:cs typeface="Times New Roman" panose="02020603050405020304" pitchFamily="18" charset="0"/>
                        </a:rPr>
                        <a:t>рН</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5), t</a:t>
                      </a:r>
                      <a:r>
                        <a:rPr lang="pt-BR" sz="11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908440313"/>
                  </a:ext>
                </a:extLst>
              </a:tr>
              <a:tr h="781505">
                <a:tc rowSpan="4" gridSpan="2">
                  <a:txBody>
                    <a:bodyPr/>
                    <a:lstStyle/>
                    <a:p>
                      <a:r>
                        <a:rPr lang="kk-KZ" sz="1100" b="1">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7</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BaCrO</a:t>
                      </a:r>
                      <a:r>
                        <a:rPr lang="en-US"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endParaRPr lang="ru-RU"/>
                    </a:p>
                  </a:txBody>
                  <a:tcPr/>
                </a:tc>
                <a:tc gridSpan="2">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7</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Sr</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(Cr</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7</a:t>
                      </a:r>
                      <a:r>
                        <a:rPr lang="pt-BR" sz="11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артық мөлш</a:t>
                      </a:r>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Na</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CO</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қан</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t</a:t>
                      </a:r>
                      <a:r>
                        <a:rPr lang="pt-BR" sz="11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2675579638"/>
                  </a:ext>
                </a:extLst>
              </a:tr>
              <a:tr h="334930">
                <a:tc gridSpan="2" vMerge="1">
                  <a:txBody>
                    <a:bodyPr/>
                    <a:lstStyle/>
                    <a:p>
                      <a:endParaRPr lang="ru-RU"/>
                    </a:p>
                  </a:txBody>
                  <a:tcPr/>
                </a:tc>
                <a:tc hMerge="1" vMerge="1">
                  <a:txBody>
                    <a:bodyPr/>
                    <a:lstStyle/>
                    <a:p>
                      <a:endParaRPr lang="ru-RU"/>
                    </a:p>
                  </a:txBody>
                  <a:tcPr/>
                </a:tc>
                <a:tc gridSpan="2">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8</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SrCO</a:t>
                      </a:r>
                      <a:r>
                        <a:rPr lang="en-US"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b="1" dirty="0" err="1">
                          <a:effectLst/>
                          <a:latin typeface="Times New Roman" panose="02020603050405020304" pitchFamily="18" charset="0"/>
                          <a:ea typeface="Times New Roman" panose="02020603050405020304" pitchFamily="18" charset="0"/>
                          <a:cs typeface="Times New Roman" panose="02020603050405020304" pitchFamily="18" charset="0"/>
                        </a:rPr>
                        <a:t>HAc</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(6</a:t>
                      </a:r>
                      <a:r>
                        <a:rPr lang="ru-RU" sz="1100" b="1" dirty="0">
                          <a:effectLst/>
                          <a:latin typeface="Times New Roman" panose="02020603050405020304" pitchFamily="18" charset="0"/>
                          <a:ea typeface="Times New Roman" panose="02020603050405020304" pitchFamily="18" charset="0"/>
                          <a:cs typeface="Times New Roman" panose="02020603050405020304" pitchFamily="18" charset="0"/>
                        </a:rPr>
                        <a:t>М</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3212922534"/>
                  </a:ext>
                </a:extLst>
              </a:tr>
              <a:tr h="334930">
                <a:tc gridSpan="2" vMerge="1">
                  <a:txBody>
                    <a:bodyPr/>
                    <a:lstStyle/>
                    <a:p>
                      <a:endParaRPr lang="ru-RU"/>
                    </a:p>
                  </a:txBody>
                  <a:tcPr/>
                </a:tc>
                <a:tc hMerge="1" vMerge="1">
                  <a:txBody>
                    <a:bodyPr/>
                    <a:lstStyle/>
                    <a:p>
                      <a:endParaRPr lang="ru-RU"/>
                    </a:p>
                  </a:txBody>
                  <a:tcPr/>
                </a:tc>
                <a:tc gridSpan="2">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ru-RU"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8</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Sr</a:t>
                      </a:r>
                      <a:r>
                        <a:rPr lang="en-US"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794239852"/>
                  </a:ext>
                </a:extLst>
              </a:tr>
              <a:tr h="165157">
                <a:tc gridSpan="2" vMerge="1">
                  <a:txBody>
                    <a:bodyPr/>
                    <a:lstStyle/>
                    <a:p>
                      <a:endParaRPr lang="ru-RU"/>
                    </a:p>
                  </a:txBody>
                  <a:tcPr/>
                </a:tc>
                <a:tc hMerge="1" vMerge="1">
                  <a:txBody>
                    <a:bodyPr/>
                    <a:lstStyle/>
                    <a:p>
                      <a:endParaRPr lang="ru-RU"/>
                    </a:p>
                  </a:txBody>
                  <a:tcPr/>
                </a:tc>
                <a:tc gridSpan="2">
                  <a:txBody>
                    <a:bodyPr/>
                    <a:lstStyle/>
                    <a:p>
                      <a:r>
                        <a:rPr lang="kk-KZ" sz="1100" b="1">
                          <a:effectLst/>
                          <a:latin typeface="Times New Roman" panose="02020603050405020304" pitchFamily="18" charset="0"/>
                          <a:ea typeface="Times New Roman" panose="02020603050405020304" pitchFamily="18" charset="0"/>
                          <a:cs typeface="Times New Roman" panose="02020603050405020304" pitchFamily="18" charset="0"/>
                        </a:rPr>
                        <a:t>Т</a:t>
                      </a:r>
                      <a:r>
                        <a:rPr lang="en-US"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9</a:t>
                      </a: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SrSO</a:t>
                      </a:r>
                      <a:r>
                        <a:rPr lang="en-US"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3329125009"/>
                  </a:ext>
                </a:extLst>
              </a:tr>
              <a:tr h="330314">
                <a:tc gridSpan="7">
                  <a:txBody>
                    <a:bodyPr/>
                    <a:lstStyle/>
                    <a:p>
                      <a:pPr algn="ctr"/>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Ca</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Na</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NH</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(SO</a:t>
                      </a:r>
                      <a:r>
                        <a:rPr lang="pt-BR"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 Cl</a:t>
                      </a:r>
                      <a:r>
                        <a:rPr lang="pt-BR"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 C</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pt-BR"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5</a:t>
                      </a:r>
                      <a:r>
                        <a:rPr lang="pt-BR" sz="1100" b="1" dirty="0">
                          <a:effectLst/>
                          <a:latin typeface="Times New Roman" panose="02020603050405020304" pitchFamily="18" charset="0"/>
                          <a:ea typeface="Times New Roman" panose="02020603050405020304" pitchFamily="18" charset="0"/>
                          <a:cs typeface="Times New Roman" panose="02020603050405020304" pitchFamily="18" charset="0"/>
                        </a:rPr>
                        <a:t>OH, t</a:t>
                      </a:r>
                      <a:r>
                        <a:rPr lang="pt-BR" sz="11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34079407"/>
                  </a:ext>
                </a:extLst>
              </a:tr>
              <a:tr h="330314">
                <a:tc>
                  <a:txBody>
                    <a:bodyPr/>
                    <a:lstStyle/>
                    <a:p>
                      <a:r>
                        <a:rPr lang="kk-KZ" sz="1100" b="1">
                          <a:effectLst/>
                          <a:latin typeface="Times New Roman" panose="02020603050405020304" pitchFamily="18" charset="0"/>
                          <a:ea typeface="Times New Roman" panose="02020603050405020304" pitchFamily="18" charset="0"/>
                          <a:cs typeface="Times New Roman" panose="02020603050405020304" pitchFamily="18" charset="0"/>
                        </a:rPr>
                        <a:t>Т</a:t>
                      </a:r>
                      <a:r>
                        <a:rPr lang="en-US" sz="1100" b="1" baseline="-25000">
                          <a:effectLst/>
                          <a:latin typeface="Times New Roman" panose="02020603050405020304" pitchFamily="18" charset="0"/>
                          <a:ea typeface="Times New Roman" panose="02020603050405020304" pitchFamily="18" charset="0"/>
                          <a:cs typeface="Times New Roman" panose="02020603050405020304" pitchFamily="18" charset="0"/>
                        </a:rPr>
                        <a:t>8 </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CaSO</a:t>
                      </a:r>
                      <a:r>
                        <a:rPr lang="en-US" sz="11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4" gridSpan="6">
                  <a:txBody>
                    <a:bodyPr/>
                    <a:lstStyle/>
                    <a:p>
                      <a:r>
                        <a:rPr lang="kk-KZ" sz="1100" b="1"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en-US"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Na</a:t>
                      </a:r>
                      <a:r>
                        <a:rPr lang="en-US"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NH</a:t>
                      </a:r>
                      <a:r>
                        <a:rPr lang="en-US"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Бөлшектеп ашу</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1.Na</a:t>
                      </a:r>
                      <a:r>
                        <a:rPr lang="en-US"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ашылуы</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Zn(UO</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(CH</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COO)</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2.NH</a:t>
                      </a:r>
                      <a:r>
                        <a:rPr lang="en-US" sz="11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ашылуы</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i="1" dirty="0">
                          <a:effectLst/>
                          <a:latin typeface="Times New Roman" panose="02020603050405020304" pitchFamily="18" charset="0"/>
                          <a:ea typeface="Times New Roman" panose="02020603050405020304" pitchFamily="18" charset="0"/>
                          <a:cs typeface="Times New Roman" panose="02020603050405020304" pitchFamily="18" charset="0"/>
                        </a:rPr>
                        <a:t>Егер</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100" i="1"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100" i="1"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1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i="1" dirty="0">
                          <a:effectLst/>
                          <a:latin typeface="Times New Roman" panose="02020603050405020304" pitchFamily="18" charset="0"/>
                          <a:ea typeface="Times New Roman" panose="02020603050405020304" pitchFamily="18" charset="0"/>
                          <a:cs typeface="Times New Roman" panose="02020603050405020304" pitchFamily="18" charset="0"/>
                        </a:rPr>
                        <a:t>анықталса, ерітіндіні тиглге салып, қыздырып, ионды ұшырып жібереді де, құрғақ қалдықты дистилденген сумен ерітеді.</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3. K</a:t>
                      </a:r>
                      <a:r>
                        <a:rPr lang="en-US" sz="1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100" dirty="0">
                          <a:effectLst/>
                          <a:latin typeface="Times New Roman" panose="02020603050405020304" pitchFamily="18" charset="0"/>
                          <a:ea typeface="Times New Roman" panose="02020603050405020304" pitchFamily="18" charset="0"/>
                          <a:cs typeface="Times New Roman" panose="02020603050405020304" pitchFamily="18" charset="0"/>
                        </a:rPr>
                        <a:t>ашылуы</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 Na</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[Co(NO</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endParaRPr lang="ru-RU"/>
                    </a:p>
                  </a:txBody>
                  <a:tcPr/>
                </a:tc>
                <a:tc rowSpan="4" hMerge="1">
                  <a:txBody>
                    <a:bodyPr/>
                    <a:lstStyle/>
                    <a:p>
                      <a:endParaRPr lang="ru-RU"/>
                    </a:p>
                  </a:txBody>
                  <a:tcPr/>
                </a:tc>
                <a:tc rowSpan="4" hMerge="1">
                  <a:txBody>
                    <a:bodyPr/>
                    <a:lstStyle/>
                    <a:p>
                      <a:endParaRPr lang="ru-RU"/>
                    </a:p>
                  </a:txBody>
                  <a:tcPr/>
                </a:tc>
                <a:tc rowSpan="4" hMerge="1">
                  <a:txBody>
                    <a:bodyPr/>
                    <a:lstStyle/>
                    <a:p>
                      <a:endParaRPr lang="ru-RU"/>
                    </a:p>
                  </a:txBody>
                  <a:tcPr/>
                </a:tc>
                <a:tc rowSpan="4" hMerge="1">
                  <a:txBody>
                    <a:bodyPr/>
                    <a:lstStyle/>
                    <a:p>
                      <a:endParaRPr lang="ru-RU"/>
                    </a:p>
                  </a:txBody>
                  <a:tcPr/>
                </a:tc>
                <a:extLst>
                  <a:ext uri="{0D108BD9-81ED-4DB2-BD59-A6C34878D82A}">
                    <a16:rowId xmlns:a16="http://schemas.microsoft.com/office/drawing/2014/main" val="3982391238"/>
                  </a:ext>
                </a:extLst>
              </a:tr>
              <a:tr h="330314">
                <a:tc>
                  <a:txBody>
                    <a:bodyPr/>
                    <a:lstStyle/>
                    <a:p>
                      <a:pPr algn="ct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6" vMerge="1">
                  <a:txBody>
                    <a:bodyPr/>
                    <a:lstStyle/>
                    <a:p>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extLst>
                  <a:ext uri="{0D108BD9-81ED-4DB2-BD59-A6C34878D82A}">
                    <a16:rowId xmlns:a16="http://schemas.microsoft.com/office/drawing/2014/main" val="3345808829"/>
                  </a:ext>
                </a:extLst>
              </a:tr>
              <a:tr h="446574">
                <a:tc>
                  <a:txBody>
                    <a:bodyPr/>
                    <a:lstStyle/>
                    <a:p>
                      <a:pPr algn="ct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6" vMerge="1">
                  <a:txBody>
                    <a:bodyPr/>
                    <a:lstStyle/>
                    <a:p>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extLst>
                  <a:ext uri="{0D108BD9-81ED-4DB2-BD59-A6C34878D82A}">
                    <a16:rowId xmlns:a16="http://schemas.microsoft.com/office/drawing/2014/main" val="2955230659"/>
                  </a:ext>
                </a:extLst>
              </a:tr>
              <a:tr h="495472">
                <a:tc>
                  <a:txBody>
                    <a:bodyPr/>
                    <a:lstStyle/>
                    <a:p>
                      <a:pPr algn="ct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6" vMerge="1">
                  <a:txBody>
                    <a:bodyPr/>
                    <a:lstStyle/>
                    <a:p>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661" marR="56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extLst>
                  <a:ext uri="{0D108BD9-81ED-4DB2-BD59-A6C34878D82A}">
                    <a16:rowId xmlns:a16="http://schemas.microsoft.com/office/drawing/2014/main" val="110381617"/>
                  </a:ext>
                </a:extLst>
              </a:tr>
            </a:tbl>
          </a:graphicData>
        </a:graphic>
      </p:graphicFrame>
      <p:sp>
        <p:nvSpPr>
          <p:cNvPr id="4" name="Номер слайда 3">
            <a:extLst>
              <a:ext uri="{FF2B5EF4-FFF2-40B4-BE49-F238E27FC236}">
                <a16:creationId xmlns:a16="http://schemas.microsoft.com/office/drawing/2014/main" id="{85DC66BD-2D08-4E2E-BD32-85B95BE0E8A7}"/>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5053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1A1868-CB97-4C39-AEDF-F7B3A2216DA1}"/>
              </a:ext>
            </a:extLst>
          </p:cNvPr>
          <p:cNvSpPr>
            <a:spLocks noGrp="1"/>
          </p:cNvSpPr>
          <p:nvPr>
            <p:ph type="title"/>
          </p:nvPr>
        </p:nvSpPr>
        <p:spPr>
          <a:xfrm>
            <a:off x="827584" y="188640"/>
            <a:ext cx="7911032" cy="521208"/>
          </a:xfrm>
        </p:spPr>
        <p:txBody>
          <a:bodyPr>
            <a:normAutofit fontScale="90000"/>
          </a:bodyPr>
          <a:lstStyle/>
          <a:p>
            <a:pPr indent="450215"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Органикалық қосылыстардың талдануының ерекшелігі.</a:t>
            </a:r>
            <a:br>
              <a:rPr lang="ru-RU"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8364F957-BB32-4A2D-BFE6-D0792D699F79}"/>
              </a:ext>
            </a:extLst>
          </p:cNvPr>
          <p:cNvSpPr>
            <a:spLocks noGrp="1"/>
          </p:cNvSpPr>
          <p:nvPr>
            <p:ph sz="quarter" idx="1"/>
          </p:nvPr>
        </p:nvSpPr>
        <p:spPr>
          <a:xfrm>
            <a:off x="457200" y="548680"/>
            <a:ext cx="8147248" cy="5925272"/>
          </a:xfrm>
        </p:spPr>
        <p:txBody>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Органикалық қолсылыстардың сапалық талдануы неорганикалық қосылыстармен салыстырғанда біршама өзгеше. Органикалық қосылыстардың құрылысы күрделі, талдау барысында олардың физикалық константалары да (балқу және қайнау температуралары, тығыздығы, сыну көрсеткіші, меншікті немесе молярлы жұтылу коэффициенттері және т.б.) анықталады.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F21A156A-3277-4BC6-A46D-D5B4ED74EEEF}"/>
              </a:ext>
            </a:extLst>
          </p:cNvPr>
          <p:cNvSpPr>
            <a:spLocks noGrp="1"/>
          </p:cNvSpPr>
          <p:nvPr>
            <p:ph type="sldNum" sz="quarter" idx="15"/>
          </p:nvPr>
        </p:nvSpPr>
        <p:spPr/>
        <p:txBody>
          <a:bodyPr/>
          <a:lstStyle/>
          <a:p>
            <a:fld id="{D6F87789-79C0-4369-89FF-5E19A7612EE5}" type="slidenum">
              <a:rPr lang="ru-RU" smtClean="0"/>
              <a:pPr/>
              <a:t>14</a:t>
            </a:fld>
            <a:endParaRPr lang="ru-RU"/>
          </a:p>
        </p:txBody>
      </p:sp>
      <p:graphicFrame>
        <p:nvGraphicFramePr>
          <p:cNvPr id="6" name="Таблица 5">
            <a:extLst>
              <a:ext uri="{FF2B5EF4-FFF2-40B4-BE49-F238E27FC236}">
                <a16:creationId xmlns:a16="http://schemas.microsoft.com/office/drawing/2014/main" id="{B949F527-305B-453C-B6C5-7CC97C85686B}"/>
              </a:ext>
            </a:extLst>
          </p:cNvPr>
          <p:cNvGraphicFramePr>
            <a:graphicFrameLocks noGrp="1"/>
          </p:cNvGraphicFramePr>
          <p:nvPr>
            <p:extLst>
              <p:ext uri="{D42A27DB-BD31-4B8C-83A1-F6EECF244321}">
                <p14:modId xmlns:p14="http://schemas.microsoft.com/office/powerpoint/2010/main" val="2320148346"/>
              </p:ext>
            </p:extLst>
          </p:nvPr>
        </p:nvGraphicFramePr>
        <p:xfrm>
          <a:off x="827584" y="3284984"/>
          <a:ext cx="7488832" cy="3465706"/>
        </p:xfrm>
        <a:graphic>
          <a:graphicData uri="http://schemas.openxmlformats.org/drawingml/2006/table">
            <a:tbl>
              <a:tblPr firstRow="1" firstCol="1" bandRow="1"/>
              <a:tblGrid>
                <a:gridCol w="3744014">
                  <a:extLst>
                    <a:ext uri="{9D8B030D-6E8A-4147-A177-3AD203B41FA5}">
                      <a16:colId xmlns:a16="http://schemas.microsoft.com/office/drawing/2014/main" val="1520688066"/>
                    </a:ext>
                  </a:extLst>
                </a:gridCol>
                <a:gridCol w="3744818">
                  <a:extLst>
                    <a:ext uri="{9D8B030D-6E8A-4147-A177-3AD203B41FA5}">
                      <a16:colId xmlns:a16="http://schemas.microsoft.com/office/drawing/2014/main" val="2307557266"/>
                    </a:ext>
                  </a:extLst>
                </a:gridCol>
              </a:tblGrid>
              <a:tr h="246955">
                <a:tc gridSpan="2">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Органикалық қолсылыстардың сапалық талдануы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530926347"/>
                  </a:ext>
                </a:extLst>
              </a:tr>
              <a:tr h="287585">
                <a:tc>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Элементті сапалық талдау</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Фунционалды сапалық талдау</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9225897"/>
                  </a:ext>
                </a:extLst>
              </a:tr>
              <a:tr h="865535">
                <a:tc>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С</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галогендер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Р</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As </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кей жағдайда)</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rPr>
                        <a:t>Алкендер, алкиндер, спирттер, фенолдар</a:t>
                      </a:r>
                      <a:r>
                        <a:rPr lang="kk-KZ" sz="1800">
                          <a:effectLst/>
                          <a:latin typeface="Times New Roman" panose="02020603050405020304" pitchFamily="18" charset="0"/>
                          <a:ea typeface="Calibri" panose="020F0502020204030204" pitchFamily="34" charset="0"/>
                        </a:rPr>
                        <a:t>, альдегидтер</a:t>
                      </a:r>
                      <a:r>
                        <a:rPr lang="kk-KZ" sz="1800" dirty="0">
                          <a:effectLst/>
                          <a:latin typeface="Times New Roman" panose="02020603050405020304" pitchFamily="18" charset="0"/>
                          <a:ea typeface="Calibri" panose="020F0502020204030204" pitchFamily="34" charset="0"/>
                        </a:rPr>
                        <a:t>, кетондар, карбон қышқылдары және т.б.</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2375599"/>
                  </a:ext>
                </a:extLst>
              </a:tr>
              <a:tr h="2038837">
                <a:tc>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Органикалық қосылыстар тотығу</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тотықсыздану реакциялары арқылы бұзылып, түзілген неорганикалық қосылыс құрамындағы элемент аналитикалық реакциялар арқылы анықталады.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Функционалдық топтар құрамына бір немесе бірнеше гетероатомдар кіру керек, олар органикалық қосылыстардың активтілігін анықтайды.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4567952"/>
                  </a:ext>
                </a:extLst>
              </a:tr>
            </a:tbl>
          </a:graphicData>
        </a:graphic>
      </p:graphicFrame>
    </p:spTree>
    <p:extLst>
      <p:ext uri="{BB962C8B-B14F-4D97-AF65-F5344CB8AC3E}">
        <p14:creationId xmlns:p14="http://schemas.microsoft.com/office/powerpoint/2010/main" val="427609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FD2DCB7-49C9-48EE-ADD6-7791E289B920}"/>
              </a:ext>
            </a:extLst>
          </p:cNvPr>
          <p:cNvSpPr>
            <a:spLocks noGrp="1"/>
          </p:cNvSpPr>
          <p:nvPr>
            <p:ph sz="quarter" idx="1"/>
          </p:nvPr>
        </p:nvSpPr>
        <p:spPr>
          <a:xfrm>
            <a:off x="457200" y="404664"/>
            <a:ext cx="8147248" cy="6069288"/>
          </a:xfrm>
        </p:spPr>
        <p:txBody>
          <a:bodyPr>
            <a:normAutofit/>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Мысалы, спирттерді анықтау үшін тотығу-тотықсыздану және ОН-тобын галогенмен ауыстыру реакциялары қолданылады.  Тотықтырғыш ретінде күкірт қышқыл ортада К</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Cr</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7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немесе KMnO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қолдану арқылы, ерітінді түсінің өзгеруі бақыланады.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Fe</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3+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ионы фенолмен түсі әртүрлі комплексті қосылыстар түзеді. Қосылыстың түсі мен құрамы фенол құрамында гидроксиль тобының орналасуына және мөлшеріне, ортаның қышқылдылығына (рН) байланысты.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Карбон қышқылдарының идентификациясы олардың қышқылдық қасиетіне, кейбір металдармен комплекс түзілу қабілетіне, этерификация реакциясына және т.б негізделеді.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ACDD298B-68B3-4E47-BCB8-F831535C451F}"/>
              </a:ext>
            </a:extLst>
          </p:cNvPr>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4281662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A100E82-2105-4D17-8A1D-7CF77DE7D260}"/>
              </a:ext>
            </a:extLst>
          </p:cNvPr>
          <p:cNvSpPr>
            <a:spLocks noGrp="1"/>
          </p:cNvSpPr>
          <p:nvPr>
            <p:ph sz="quarter" idx="1"/>
          </p:nvPr>
        </p:nvSpPr>
        <p:spPr>
          <a:xfrm>
            <a:off x="457200" y="188640"/>
            <a:ext cx="8147248" cy="6285312"/>
          </a:xfrm>
        </p:spPr>
        <p:txBody>
          <a:bodyPr>
            <a:normAutofit fontScale="92500" lnSpcReduction="10000"/>
          </a:bodyPr>
          <a:lstStyle/>
          <a:p>
            <a:pPr marL="0" indent="457200" algn="just">
              <a:lnSpc>
                <a:spcPct val="120000"/>
              </a:lnSpc>
              <a:spcBef>
                <a:spcPts val="0"/>
              </a:spcBef>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Химиялық талдау арқылы анықталған және идентификацияланған қосылыстар аналитикалық реакцияларға негізделеді. Аналитикалық реакция дегеніміз реакция нәтижесінде аналитикалық белгі алынатын химиялық реакциялар. Көзге көрінетін құбылыс </a:t>
            </a:r>
            <a:r>
              <a:rPr lang="kk-KZ" dirty="0">
                <a:latin typeface="Times New Roman" panose="02020603050405020304" pitchFamily="18" charset="0"/>
                <a:ea typeface="Calibri" panose="020F0502020204030204" pitchFamily="34" charset="0"/>
                <a:cs typeface="Times New Roman" panose="02020603050405020304" pitchFamily="18" charset="0"/>
              </a:rPr>
              <a:t>арқылы</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орындалған аналитикалық реакцияларды келесідей топтарға біріктеріміз:</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lgn="just">
              <a:lnSpc>
                <a:spcPct val="120000"/>
              </a:lnSpc>
              <a:spcBef>
                <a:spcPts val="0"/>
              </a:spcBef>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Тұнбаның түзілуі және еруі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lgn="just">
              <a:lnSpc>
                <a:spcPct val="120000"/>
              </a:lnSpc>
              <a:spcBef>
                <a:spcPts val="0"/>
              </a:spcBef>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Кристалдардың түзілуі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lgn="just">
              <a:lnSpc>
                <a:spcPct val="120000"/>
              </a:lnSpc>
              <a:spcBef>
                <a:spcPts val="0"/>
              </a:spcBef>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Ерітінді түсінің пайда болу немесе өзгеруі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lgn="just">
              <a:lnSpc>
                <a:spcPct val="120000"/>
              </a:lnSpc>
              <a:spcBef>
                <a:spcPts val="0"/>
              </a:spcBef>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Газдың бөлінуі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lgn="just" fontAlgn="base">
              <a:lnSpc>
                <a:spcPct val="120000"/>
              </a:lnSpc>
              <a:spcBef>
                <a:spcPts val="0"/>
              </a:spcBef>
              <a:buNone/>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sz="2200" dirty="0">
                <a:latin typeface="Times New Roman" panose="02020603050405020304" pitchFamily="18" charset="0"/>
                <a:ea typeface="Calibri" panose="020F0502020204030204" pitchFamily="34" charset="0"/>
                <a:cs typeface="Times New Roman" panose="02020603050405020304" pitchFamily="18" charset="0"/>
              </a:rPr>
              <a:t>1       </a:t>
            </a:r>
            <a:r>
              <a:rPr lang="kk-KZ" sz="2200" dirty="0">
                <a:effectLst/>
                <a:ea typeface="Calibri" panose="020F0502020204030204" pitchFamily="34" charset="0"/>
                <a:cs typeface="Times New Roman" panose="02020603050405020304" pitchFamily="18" charset="0"/>
              </a:rPr>
              <a:t>BaCl</a:t>
            </a:r>
            <a:r>
              <a:rPr lang="kk-KZ" sz="2200" baseline="-25000" dirty="0">
                <a:effectLst/>
                <a:ea typeface="Calibri" panose="020F0502020204030204" pitchFamily="34" charset="0"/>
                <a:cs typeface="Times New Roman" panose="02020603050405020304" pitchFamily="18" charset="0"/>
              </a:rPr>
              <a:t>2</a:t>
            </a:r>
            <a:r>
              <a:rPr lang="kk-KZ" sz="2200" dirty="0">
                <a:effectLst/>
                <a:ea typeface="Calibri" panose="020F0502020204030204" pitchFamily="34" charset="0"/>
                <a:cs typeface="Times New Roman" panose="02020603050405020304" pitchFamily="18" charset="0"/>
              </a:rPr>
              <a:t> + (NH</a:t>
            </a:r>
            <a:r>
              <a:rPr lang="kk-KZ" sz="2200" baseline="-25000" dirty="0">
                <a:effectLst/>
                <a:ea typeface="Calibri" panose="020F0502020204030204" pitchFamily="34" charset="0"/>
                <a:cs typeface="Times New Roman" panose="02020603050405020304" pitchFamily="18" charset="0"/>
              </a:rPr>
              <a:t>4</a:t>
            </a:r>
            <a:r>
              <a:rPr lang="kk-KZ" sz="2200" dirty="0">
                <a:effectLst/>
                <a:ea typeface="Calibri" panose="020F0502020204030204" pitchFamily="34" charset="0"/>
                <a:cs typeface="Times New Roman" panose="02020603050405020304" pitchFamily="18" charset="0"/>
              </a:rPr>
              <a:t>)</a:t>
            </a:r>
            <a:r>
              <a:rPr lang="kk-KZ" sz="2200" baseline="-25000" dirty="0">
                <a:effectLst/>
                <a:ea typeface="Calibri" panose="020F0502020204030204" pitchFamily="34" charset="0"/>
                <a:cs typeface="Times New Roman" panose="02020603050405020304" pitchFamily="18" charset="0"/>
              </a:rPr>
              <a:t>2</a:t>
            </a:r>
            <a:r>
              <a:rPr lang="kk-KZ" sz="2200" dirty="0">
                <a:effectLst/>
                <a:ea typeface="Calibri" panose="020F0502020204030204" pitchFamily="34" charset="0"/>
                <a:cs typeface="Times New Roman" panose="02020603050405020304" pitchFamily="18" charset="0"/>
              </a:rPr>
              <a:t>CO</a:t>
            </a:r>
            <a:r>
              <a:rPr lang="kk-KZ" sz="2200" baseline="-25000" dirty="0">
                <a:effectLst/>
                <a:ea typeface="Calibri" panose="020F0502020204030204" pitchFamily="34" charset="0"/>
                <a:cs typeface="Times New Roman" panose="02020603050405020304" pitchFamily="18" charset="0"/>
              </a:rPr>
              <a:t>3</a:t>
            </a:r>
            <a:r>
              <a:rPr lang="kk-KZ" sz="2200" dirty="0">
                <a:effectLst/>
                <a:ea typeface="Calibri" panose="020F0502020204030204" pitchFamily="34" charset="0"/>
                <a:cs typeface="Times New Roman" panose="02020603050405020304" pitchFamily="18" charset="0"/>
              </a:rPr>
              <a:t> = ВаCO</a:t>
            </a:r>
            <a:r>
              <a:rPr lang="kk-KZ" sz="2200" baseline="-25000" dirty="0">
                <a:effectLst/>
                <a:ea typeface="Calibri" panose="020F0502020204030204" pitchFamily="34" charset="0"/>
                <a:cs typeface="Times New Roman" panose="02020603050405020304" pitchFamily="18" charset="0"/>
              </a:rPr>
              <a:t>3</a:t>
            </a:r>
            <a:r>
              <a:rPr lang="kk-KZ" sz="2200" dirty="0">
                <a:effectLst/>
                <a:ea typeface="Calibri" panose="020F0502020204030204" pitchFamily="34" charset="0"/>
                <a:cs typeface="Times New Roman" panose="02020603050405020304" pitchFamily="18" charset="0"/>
              </a:rPr>
              <a:t>↓ + 2NH</a:t>
            </a:r>
            <a:r>
              <a:rPr lang="kk-KZ" sz="2200" baseline="-25000" dirty="0">
                <a:effectLst/>
                <a:ea typeface="Calibri" panose="020F0502020204030204" pitchFamily="34" charset="0"/>
                <a:cs typeface="Times New Roman" panose="02020603050405020304" pitchFamily="18" charset="0"/>
              </a:rPr>
              <a:t>4</a:t>
            </a:r>
            <a:r>
              <a:rPr lang="kk-KZ" sz="2200" dirty="0">
                <a:effectLst/>
                <a:ea typeface="Calibri" panose="020F0502020204030204" pitchFamily="34" charset="0"/>
                <a:cs typeface="Times New Roman" panose="02020603050405020304" pitchFamily="18" charset="0"/>
              </a:rPr>
              <a:t>Cl</a:t>
            </a:r>
            <a:endParaRPr lang="ru-RU" sz="2200" dirty="0">
              <a:effectLst/>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en-US" sz="2200" dirty="0">
                <a:effectLst/>
                <a:ea typeface="Calibri" panose="020F0502020204030204" pitchFamily="34" charset="0"/>
                <a:cs typeface="Times New Roman" panose="02020603050405020304" pitchFamily="18" charset="0"/>
              </a:rPr>
              <a:t>          </a:t>
            </a:r>
            <a:r>
              <a:rPr lang="kk-KZ" sz="2200" dirty="0">
                <a:effectLst/>
                <a:ea typeface="Calibri" panose="020F0502020204030204" pitchFamily="34" charset="0"/>
                <a:cs typeface="Times New Roman" panose="02020603050405020304" pitchFamily="18" charset="0"/>
              </a:rPr>
              <a:t>ВаCO</a:t>
            </a:r>
            <a:r>
              <a:rPr lang="kk-KZ" sz="2200" baseline="-25000" dirty="0">
                <a:effectLst/>
                <a:ea typeface="Calibri" panose="020F0502020204030204" pitchFamily="34" charset="0"/>
                <a:cs typeface="Times New Roman" panose="02020603050405020304" pitchFamily="18" charset="0"/>
              </a:rPr>
              <a:t>3</a:t>
            </a:r>
            <a:r>
              <a:rPr lang="kk-KZ" sz="2200" dirty="0">
                <a:effectLst/>
                <a:ea typeface="Calibri" panose="020F0502020204030204" pitchFamily="34" charset="0"/>
                <a:cs typeface="Times New Roman" panose="02020603050405020304" pitchFamily="18" charset="0"/>
              </a:rPr>
              <a:t>↓</a:t>
            </a:r>
            <a:r>
              <a:rPr lang="kk-KZ" sz="2200" baseline="-25000" dirty="0">
                <a:effectLst/>
                <a:ea typeface="Calibri" panose="020F0502020204030204" pitchFamily="34" charset="0"/>
                <a:cs typeface="Times New Roman" panose="02020603050405020304" pitchFamily="18" charset="0"/>
              </a:rPr>
              <a:t> </a:t>
            </a:r>
            <a:r>
              <a:rPr lang="en-US" sz="2200" dirty="0">
                <a:effectLst/>
                <a:ea typeface="Calibri" panose="020F0502020204030204" pitchFamily="34" charset="0"/>
                <a:cs typeface="Times New Roman" panose="02020603050405020304" pitchFamily="18" charset="0"/>
              </a:rPr>
              <a:t>+ CH</a:t>
            </a:r>
            <a:r>
              <a:rPr lang="en-US" sz="2200" baseline="-25000" dirty="0">
                <a:effectLst/>
                <a:ea typeface="Calibri" panose="020F0502020204030204" pitchFamily="34" charset="0"/>
                <a:cs typeface="Times New Roman" panose="02020603050405020304" pitchFamily="18" charset="0"/>
              </a:rPr>
              <a:t>3</a:t>
            </a:r>
            <a:r>
              <a:rPr lang="en-US" sz="2200" dirty="0">
                <a:effectLst/>
                <a:ea typeface="Calibri" panose="020F0502020204030204" pitchFamily="34" charset="0"/>
                <a:cs typeface="Times New Roman" panose="02020603050405020304" pitchFamily="18" charset="0"/>
              </a:rPr>
              <a:t>COOH = CH</a:t>
            </a:r>
            <a:r>
              <a:rPr lang="en-US" sz="2200" baseline="-25000" dirty="0">
                <a:effectLst/>
                <a:ea typeface="Calibri" panose="020F0502020204030204" pitchFamily="34" charset="0"/>
                <a:cs typeface="Times New Roman" panose="02020603050405020304" pitchFamily="18" charset="0"/>
              </a:rPr>
              <a:t>3</a:t>
            </a:r>
            <a:r>
              <a:rPr lang="en-US" sz="2200" dirty="0">
                <a:effectLst/>
                <a:ea typeface="Calibri" panose="020F0502020204030204" pitchFamily="34" charset="0"/>
                <a:cs typeface="Times New Roman" panose="02020603050405020304" pitchFamily="18" charset="0"/>
              </a:rPr>
              <a:t>COOBa + CO</a:t>
            </a:r>
            <a:r>
              <a:rPr lang="en-US" sz="2200" baseline="-25000" dirty="0">
                <a:effectLst/>
                <a:ea typeface="Calibri" panose="020F0502020204030204" pitchFamily="34" charset="0"/>
                <a:cs typeface="Times New Roman" panose="02020603050405020304" pitchFamily="18" charset="0"/>
              </a:rPr>
              <a:t>2 </a:t>
            </a:r>
            <a:r>
              <a:rPr lang="en-US" sz="2200" dirty="0">
                <a:effectLst/>
                <a:ea typeface="Calibri" panose="020F0502020204030204" pitchFamily="34" charset="0"/>
                <a:cs typeface="Times New Roman" panose="02020603050405020304" pitchFamily="18" charset="0"/>
              </a:rPr>
              <a:t>+ H</a:t>
            </a:r>
            <a:r>
              <a:rPr lang="en-US" sz="2200" baseline="-25000" dirty="0">
                <a:effectLst/>
                <a:ea typeface="Calibri" panose="020F0502020204030204" pitchFamily="34" charset="0"/>
                <a:cs typeface="Times New Roman" panose="02020603050405020304" pitchFamily="18" charset="0"/>
              </a:rPr>
              <a:t>2</a:t>
            </a:r>
            <a:r>
              <a:rPr lang="en-US" sz="2200" dirty="0">
                <a:effectLst/>
                <a:ea typeface="Calibri" panose="020F0502020204030204" pitchFamily="34" charset="0"/>
                <a:cs typeface="Times New Roman" panose="02020603050405020304" pitchFamily="18" charset="0"/>
              </a:rPr>
              <a:t>O</a:t>
            </a:r>
            <a:endParaRPr lang="ru-RU" sz="2200" dirty="0">
              <a:effectLst/>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ru-RU" sz="2200" dirty="0">
                <a:latin typeface="Times New Roman" panose="02020603050405020304" pitchFamily="18" charset="0"/>
                <a:ea typeface="Times New Roman" panose="02020603050405020304" pitchFamily="18" charset="0"/>
                <a:cs typeface="Times New Roman" panose="02020603050405020304" pitchFamily="18" charset="0"/>
              </a:rPr>
              <a:t>  2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CH</a:t>
            </a:r>
            <a:r>
              <a:rPr lang="en-US" sz="2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COONa + Zn(UO</a:t>
            </a:r>
            <a:r>
              <a:rPr lang="en-US" sz="2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(CH</a:t>
            </a:r>
            <a:r>
              <a:rPr lang="en-US" sz="2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COO)</a:t>
            </a:r>
            <a:r>
              <a:rPr lang="en-US" sz="2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8</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NaZn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(UO</a:t>
            </a:r>
            <a:r>
              <a:rPr lang="en-US" sz="2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(CH</a:t>
            </a:r>
            <a:r>
              <a:rPr lang="en-US" sz="2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COO)</a:t>
            </a:r>
            <a:r>
              <a:rPr lang="en-US" sz="2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9   </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lgn="just" fontAlgn="base">
              <a:lnSpc>
                <a:spcPct val="120000"/>
              </a:lnSpc>
              <a:spcBef>
                <a:spcPts val="0"/>
              </a:spcBef>
              <a:buNone/>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3       </a:t>
            </a:r>
            <a:r>
              <a:rPr lang="kk-KZ" sz="2200" dirty="0">
                <a:effectLst/>
                <a:ea typeface="Calibri" panose="020F0502020204030204" pitchFamily="34" charset="0"/>
                <a:cs typeface="Times New Roman" panose="02020603050405020304" pitchFamily="18" charset="0"/>
              </a:rPr>
              <a:t>Fe</a:t>
            </a:r>
            <a:r>
              <a:rPr lang="en-US" sz="2200" baseline="30000" dirty="0">
                <a:effectLst/>
                <a:ea typeface="Calibri" panose="020F0502020204030204" pitchFamily="34" charset="0"/>
                <a:cs typeface="Times New Roman" panose="02020603050405020304" pitchFamily="18" charset="0"/>
              </a:rPr>
              <a:t>3+</a:t>
            </a:r>
            <a:r>
              <a:rPr lang="en-US" sz="2200" dirty="0">
                <a:effectLst/>
                <a:ea typeface="Calibri" panose="020F0502020204030204" pitchFamily="34" charset="0"/>
                <a:cs typeface="Times New Roman" panose="02020603050405020304" pitchFamily="18" charset="0"/>
              </a:rPr>
              <a:t> </a:t>
            </a:r>
            <a:r>
              <a:rPr lang="kk-KZ" sz="2200" dirty="0">
                <a:effectLst/>
                <a:ea typeface="Calibri" panose="020F0502020204030204" pitchFamily="34" charset="0"/>
                <a:cs typeface="Times New Roman" panose="02020603050405020304" pitchFamily="18" charset="0"/>
              </a:rPr>
              <a:t>+ </a:t>
            </a:r>
            <a:r>
              <a:rPr lang="en-US" sz="2200" dirty="0">
                <a:effectLst/>
                <a:ea typeface="Calibri" panose="020F0502020204030204" pitchFamily="34" charset="0"/>
                <a:cs typeface="Times New Roman" panose="02020603050405020304" pitchFamily="18" charset="0"/>
              </a:rPr>
              <a:t>3</a:t>
            </a:r>
            <a:r>
              <a:rPr lang="kk-KZ" sz="2200" dirty="0">
                <a:effectLst/>
                <a:ea typeface="Calibri" panose="020F0502020204030204" pitchFamily="34" charset="0"/>
                <a:cs typeface="Times New Roman" panose="02020603050405020304" pitchFamily="18" charset="0"/>
              </a:rPr>
              <a:t>SCN</a:t>
            </a:r>
            <a:r>
              <a:rPr lang="en-US" sz="2200" baseline="30000" dirty="0">
                <a:effectLst/>
                <a:ea typeface="Calibri" panose="020F0502020204030204" pitchFamily="34" charset="0"/>
                <a:cs typeface="Times New Roman" panose="02020603050405020304" pitchFamily="18" charset="0"/>
              </a:rPr>
              <a:t>-</a:t>
            </a:r>
            <a:r>
              <a:rPr lang="kk-KZ" sz="2200" dirty="0">
                <a:effectLst/>
                <a:ea typeface="Calibri" panose="020F0502020204030204" pitchFamily="34" charset="0"/>
                <a:cs typeface="Times New Roman" panose="02020603050405020304" pitchFamily="18" charset="0"/>
              </a:rPr>
              <a:t> = Fe(SCN)</a:t>
            </a:r>
            <a:r>
              <a:rPr lang="en-US" sz="2200" baseline="-25000" dirty="0">
                <a:effectLst/>
                <a:ea typeface="Calibri" panose="020F0502020204030204" pitchFamily="34" charset="0"/>
                <a:cs typeface="Times New Roman" panose="02020603050405020304" pitchFamily="18" charset="0"/>
              </a:rPr>
              <a:t>3</a:t>
            </a:r>
            <a:endParaRPr lang="ru-RU" sz="2200" dirty="0">
              <a:effectLst/>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en-US" sz="2200" dirty="0">
                <a:effectLst/>
                <a:ea typeface="Calibri" panose="020F0502020204030204" pitchFamily="34" charset="0"/>
                <a:cs typeface="Times New Roman" panose="02020603050405020304" pitchFamily="18" charset="0"/>
              </a:rPr>
              <a:t>        </a:t>
            </a:r>
            <a:r>
              <a:rPr lang="ru-RU" sz="2200" dirty="0">
                <a:effectLst/>
                <a:ea typeface="Calibri" panose="020F0502020204030204" pitchFamily="34" charset="0"/>
                <a:cs typeface="Times New Roman" panose="02020603050405020304" pitchFamily="18" charset="0"/>
              </a:rPr>
              <a:t> </a:t>
            </a:r>
            <a:r>
              <a:rPr lang="en-US" sz="2200" dirty="0">
                <a:effectLst/>
                <a:ea typeface="Calibri" panose="020F0502020204030204" pitchFamily="34" charset="0"/>
                <a:cs typeface="Times New Roman" panose="02020603050405020304" pitchFamily="18" charset="0"/>
              </a:rPr>
              <a:t> </a:t>
            </a:r>
            <a:r>
              <a:rPr lang="kk-KZ" sz="2200" dirty="0">
                <a:effectLst/>
                <a:ea typeface="Calibri" panose="020F0502020204030204" pitchFamily="34" charset="0"/>
                <a:cs typeface="Times New Roman" panose="02020603050405020304" pitchFamily="18" charset="0"/>
              </a:rPr>
              <a:t>Fe(SCN)</a:t>
            </a:r>
            <a:r>
              <a:rPr lang="en-US" sz="2200" baseline="-25000" dirty="0">
                <a:effectLst/>
                <a:ea typeface="Calibri" panose="020F0502020204030204" pitchFamily="34" charset="0"/>
                <a:cs typeface="Times New Roman" panose="02020603050405020304" pitchFamily="18" charset="0"/>
              </a:rPr>
              <a:t>3  </a:t>
            </a:r>
            <a:r>
              <a:rPr lang="en-US" sz="2200" dirty="0">
                <a:effectLst/>
                <a:ea typeface="Calibri" panose="020F0502020204030204" pitchFamily="34" charset="0"/>
                <a:cs typeface="Times New Roman" panose="02020603050405020304" pitchFamily="18" charset="0"/>
              </a:rPr>
              <a:t>+ 6F</a:t>
            </a:r>
            <a:r>
              <a:rPr lang="en-US" sz="2200" baseline="30000" dirty="0">
                <a:effectLst/>
                <a:ea typeface="Calibri" panose="020F0502020204030204" pitchFamily="34" charset="0"/>
                <a:cs typeface="Times New Roman" panose="02020603050405020304" pitchFamily="18" charset="0"/>
              </a:rPr>
              <a:t>- </a:t>
            </a:r>
            <a:r>
              <a:rPr lang="en-US" sz="2200" dirty="0">
                <a:effectLst/>
                <a:ea typeface="Calibri" panose="020F0502020204030204" pitchFamily="34" charset="0"/>
                <a:cs typeface="Times New Roman" panose="02020603050405020304" pitchFamily="18" charset="0"/>
              </a:rPr>
              <a:t>= [FeF</a:t>
            </a:r>
            <a:r>
              <a:rPr lang="en-US" sz="2200" baseline="-25000" dirty="0">
                <a:effectLst/>
                <a:ea typeface="Calibri" panose="020F0502020204030204" pitchFamily="34" charset="0"/>
                <a:cs typeface="Times New Roman" panose="02020603050405020304" pitchFamily="18" charset="0"/>
              </a:rPr>
              <a:t>6</a:t>
            </a:r>
            <a:r>
              <a:rPr lang="en-US" sz="2200" dirty="0">
                <a:effectLst/>
                <a:ea typeface="Calibri" panose="020F0502020204030204" pitchFamily="34" charset="0"/>
                <a:cs typeface="Times New Roman" panose="02020603050405020304" pitchFamily="18" charset="0"/>
              </a:rPr>
              <a:t>]</a:t>
            </a:r>
            <a:r>
              <a:rPr lang="en-US" sz="2200" baseline="30000" dirty="0">
                <a:effectLst/>
                <a:ea typeface="Calibri" panose="020F0502020204030204" pitchFamily="34" charset="0"/>
                <a:cs typeface="Times New Roman" panose="02020603050405020304" pitchFamily="18" charset="0"/>
              </a:rPr>
              <a:t>3- </a:t>
            </a:r>
            <a:r>
              <a:rPr lang="en-US" sz="2200" dirty="0">
                <a:effectLst/>
                <a:ea typeface="Calibri" panose="020F0502020204030204" pitchFamily="34" charset="0"/>
                <a:cs typeface="Times New Roman" panose="02020603050405020304" pitchFamily="18" charset="0"/>
              </a:rPr>
              <a:t> + 3</a:t>
            </a:r>
            <a:r>
              <a:rPr lang="kk-KZ" sz="2200" dirty="0">
                <a:effectLst/>
                <a:ea typeface="Calibri" panose="020F0502020204030204" pitchFamily="34" charset="0"/>
                <a:cs typeface="Times New Roman" panose="02020603050405020304" pitchFamily="18" charset="0"/>
              </a:rPr>
              <a:t>SCN</a:t>
            </a:r>
            <a:r>
              <a:rPr lang="en-US" sz="2200" baseline="30000" dirty="0">
                <a:effectLst/>
                <a:ea typeface="Calibri" panose="020F0502020204030204" pitchFamily="34" charset="0"/>
                <a:cs typeface="Times New Roman" panose="02020603050405020304" pitchFamily="18" charset="0"/>
              </a:rPr>
              <a:t>-  </a:t>
            </a:r>
            <a:endParaRPr lang="ru-RU" sz="2200" dirty="0">
              <a:effectLst/>
              <a:ea typeface="Calibri" panose="020F0502020204030204" pitchFamily="34" charset="0"/>
              <a:cs typeface="Times New Roman" panose="02020603050405020304" pitchFamily="18" charset="0"/>
            </a:endParaRPr>
          </a:p>
          <a:p>
            <a:pPr marL="0" indent="457200" algn="just">
              <a:lnSpc>
                <a:spcPct val="120000"/>
              </a:lnSpc>
              <a:spcBef>
                <a:spcPts val="0"/>
              </a:spcBef>
              <a:buNone/>
            </a:pPr>
            <a:r>
              <a:rPr lang="ru-RU"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200" dirty="0">
                <a:effectLst/>
                <a:latin typeface="Times New Roman" panose="02020603050405020304" pitchFamily="18" charset="0"/>
                <a:ea typeface="Calibri" panose="020F0502020204030204" pitchFamily="34" charset="0"/>
                <a:cs typeface="Times New Roman" panose="02020603050405020304" pitchFamily="18" charset="0"/>
              </a:rPr>
              <a:t>4       </a:t>
            </a:r>
            <a:r>
              <a:rPr lang="en-US" sz="2200" dirty="0">
                <a:effectLst/>
                <a:ea typeface="Calibri" panose="020F0502020204030204" pitchFamily="34" charset="0"/>
                <a:cs typeface="Times New Roman" panose="02020603050405020304" pitchFamily="18" charset="0"/>
              </a:rPr>
              <a:t>NH</a:t>
            </a:r>
            <a:r>
              <a:rPr lang="ru-RU" sz="2200" baseline="-25000" dirty="0">
                <a:effectLst/>
                <a:ea typeface="Calibri" panose="020F0502020204030204" pitchFamily="34" charset="0"/>
                <a:cs typeface="Times New Roman" panose="02020603050405020304" pitchFamily="18" charset="0"/>
              </a:rPr>
              <a:t>4</a:t>
            </a:r>
            <a:r>
              <a:rPr lang="ru-RU" sz="2200" baseline="30000" dirty="0">
                <a:effectLst/>
                <a:ea typeface="Calibri" panose="020F0502020204030204" pitchFamily="34" charset="0"/>
                <a:cs typeface="Times New Roman" panose="02020603050405020304" pitchFamily="18" charset="0"/>
              </a:rPr>
              <a:t>+</a:t>
            </a:r>
            <a:r>
              <a:rPr lang="ru-RU" sz="2200" dirty="0">
                <a:effectLst/>
                <a:ea typeface="Calibri" panose="020F0502020204030204" pitchFamily="34" charset="0"/>
                <a:cs typeface="Times New Roman" panose="02020603050405020304" pitchFamily="18" charset="0"/>
              </a:rPr>
              <a:t> + </a:t>
            </a:r>
            <a:r>
              <a:rPr lang="en-US" sz="2200" dirty="0">
                <a:effectLst/>
                <a:ea typeface="Calibri" panose="020F0502020204030204" pitchFamily="34" charset="0"/>
                <a:cs typeface="Times New Roman" panose="02020603050405020304" pitchFamily="18" charset="0"/>
              </a:rPr>
              <a:t>OH</a:t>
            </a:r>
            <a:r>
              <a:rPr lang="ru-RU" sz="2200" baseline="30000" dirty="0">
                <a:effectLst/>
                <a:ea typeface="Calibri" panose="020F0502020204030204" pitchFamily="34" charset="0"/>
                <a:cs typeface="Times New Roman" panose="02020603050405020304" pitchFamily="18" charset="0"/>
              </a:rPr>
              <a:t>-</a:t>
            </a:r>
            <a:r>
              <a:rPr lang="ru-RU" sz="2200" dirty="0">
                <a:effectLst/>
                <a:ea typeface="Calibri" panose="020F0502020204030204" pitchFamily="34" charset="0"/>
                <a:cs typeface="Times New Roman" panose="02020603050405020304" pitchFamily="18" charset="0"/>
              </a:rPr>
              <a:t> = </a:t>
            </a:r>
            <a:r>
              <a:rPr lang="en-US" sz="2200" dirty="0">
                <a:effectLst/>
                <a:ea typeface="Calibri" panose="020F0502020204030204" pitchFamily="34" charset="0"/>
                <a:cs typeface="Times New Roman" panose="02020603050405020304" pitchFamily="18" charset="0"/>
              </a:rPr>
              <a:t>NH</a:t>
            </a:r>
            <a:r>
              <a:rPr lang="ru-RU" sz="2200" baseline="-25000" dirty="0">
                <a:effectLst/>
                <a:ea typeface="Calibri" panose="020F0502020204030204" pitchFamily="34" charset="0"/>
                <a:cs typeface="Times New Roman" panose="02020603050405020304" pitchFamily="18" charset="0"/>
              </a:rPr>
              <a:t>3</a:t>
            </a:r>
            <a:r>
              <a:rPr lang="ru-RU" sz="2200" dirty="0">
                <a:effectLst/>
                <a:ea typeface="Calibri" panose="020F0502020204030204" pitchFamily="34" charset="0"/>
                <a:cs typeface="Times New Roman" panose="02020603050405020304" pitchFamily="18" charset="0"/>
                <a:sym typeface="Symbol" panose="05050102010706020507" pitchFamily="18" charset="2"/>
              </a:rPr>
              <a:t></a:t>
            </a:r>
            <a:r>
              <a:rPr lang="ru-RU" sz="2200" dirty="0">
                <a:effectLst/>
                <a:ea typeface="Calibri" panose="020F0502020204030204" pitchFamily="34" charset="0"/>
                <a:cs typeface="Times New Roman" panose="02020603050405020304" pitchFamily="18" charset="0"/>
              </a:rPr>
              <a:t>+ </a:t>
            </a:r>
            <a:r>
              <a:rPr lang="en-US" sz="2200" dirty="0">
                <a:effectLst/>
                <a:ea typeface="Calibri" panose="020F0502020204030204" pitchFamily="34" charset="0"/>
                <a:cs typeface="Times New Roman" panose="02020603050405020304" pitchFamily="18" charset="0"/>
              </a:rPr>
              <a:t>H</a:t>
            </a:r>
            <a:r>
              <a:rPr lang="ru-RU" sz="2200" baseline="-25000" dirty="0">
                <a:effectLst/>
                <a:ea typeface="Calibri" panose="020F0502020204030204" pitchFamily="34" charset="0"/>
                <a:cs typeface="Times New Roman" panose="02020603050405020304" pitchFamily="18" charset="0"/>
              </a:rPr>
              <a:t>2</a:t>
            </a:r>
            <a:r>
              <a:rPr lang="en-US" sz="2200" dirty="0">
                <a:effectLst/>
                <a:ea typeface="Calibri" panose="020F0502020204030204" pitchFamily="34" charset="0"/>
                <a:cs typeface="Times New Roman" panose="02020603050405020304" pitchFamily="18" charset="0"/>
              </a:rPr>
              <a:t>O</a:t>
            </a:r>
            <a:endParaRPr lang="ru-RU" sz="2200" dirty="0">
              <a:effectLst/>
              <a:ea typeface="Calibri" panose="020F0502020204030204" pitchFamily="34" charset="0"/>
              <a:cs typeface="Times New Roman" panose="02020603050405020304" pitchFamily="18" charset="0"/>
            </a:endParaRPr>
          </a:p>
          <a:p>
            <a:endParaRPr lang="ru-RU" dirty="0"/>
          </a:p>
        </p:txBody>
      </p:sp>
      <p:sp>
        <p:nvSpPr>
          <p:cNvPr id="2" name="Номер слайда 1">
            <a:extLst>
              <a:ext uri="{FF2B5EF4-FFF2-40B4-BE49-F238E27FC236}">
                <a16:creationId xmlns:a16="http://schemas.microsoft.com/office/drawing/2014/main" id="{C0B4B951-7DC9-47C5-A494-E1080923D195}"/>
              </a:ext>
            </a:extLst>
          </p:cNvPr>
          <p:cNvSpPr>
            <a:spLocks noGrp="1"/>
          </p:cNvSpPr>
          <p:nvPr>
            <p:ph type="sldNum" sz="quarter" idx="15"/>
          </p:nvPr>
        </p:nvSpPr>
        <p:spPr/>
        <p:txBody>
          <a:bodyPr/>
          <a:lstStyle/>
          <a:p>
            <a:r>
              <a:rPr lang="ru-RU" dirty="0"/>
              <a:t>1</a:t>
            </a:r>
          </a:p>
        </p:txBody>
      </p:sp>
    </p:spTree>
    <p:extLst>
      <p:ext uri="{BB962C8B-B14F-4D97-AF65-F5344CB8AC3E}">
        <p14:creationId xmlns:p14="http://schemas.microsoft.com/office/powerpoint/2010/main" val="189748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6322F58-38D5-44A1-B658-7020CE199E5C}"/>
              </a:ext>
            </a:extLst>
          </p:cNvPr>
          <p:cNvSpPr>
            <a:spLocks noGrp="1"/>
          </p:cNvSpPr>
          <p:nvPr>
            <p:ph sz="quarter" idx="1"/>
          </p:nvPr>
        </p:nvSpPr>
        <p:spPr>
          <a:xfrm>
            <a:off x="457200" y="188640"/>
            <a:ext cx="8147248" cy="6285312"/>
          </a:xfrm>
        </p:spPr>
        <p:txBody>
          <a:bodyPr>
            <a:normAutofit fontScale="85000" lnSpcReduction="10000"/>
          </a:bodyPr>
          <a:lstStyle/>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Талдау үшін орындалатын катиондар мен аниондардың жіктелуі белгілі бір заңдылықтар арқылы құралған. Олар барлық қосылыстардың ерігіштігіне, элементтің химиялық қасиеттеріне және атом электрондық құрылысына байланысты жіктелген. Менделеевтің периодтық жүйесіне сүйене отырып химиялық элементтер аналитикалық катиондар тобына төмендегідей ерекшеліктеріне қарай топтастырылған.</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1. Иондардың сыртқы деңгейшелерінің құрылымына қарай: </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а) </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s</a:t>
            </a: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 – электронды иондар, оларға сілтілік және  сілтілік жер металдар жатады, яғни периодтары І, ІІ негізгі топшалары.	</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б) p, d - элементтері, қабатында толық 18 электрондық қабатпен қалатындар, олар суда нашар еритін, түсті және комплексті қосылыстар түзуге бейім қосылыстар.</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в) </a:t>
            </a: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c</a:t>
            </a:r>
            <a:r>
              <a:rPr lang="kk-KZ" sz="2600" dirty="0">
                <a:effectLst/>
                <a:latin typeface="Times New Roman" panose="02020603050405020304" pitchFamily="18" charset="0"/>
                <a:ea typeface="Calibri" panose="020F0502020204030204" pitchFamily="34" charset="0"/>
                <a:cs typeface="Times New Roman" panose="02020603050405020304" pitchFamily="18" charset="0"/>
              </a:rPr>
              <a:t>ыртқы деңгейдегі электрондар 18-ге жетпейтін иондар. Олардың тотығу-тотықсыздану дәрежелері әртүрлі, қосылыстары түсті келеді.</a:t>
            </a:r>
            <a:endParaRPr lang="ru-RU" sz="2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3B65699E-6225-4887-95AA-DF39989AE27C}"/>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305350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FC1087A7-55D3-4051-A685-4D87F959B014}"/>
                  </a:ext>
                </a:extLst>
              </p:cNvPr>
              <p:cNvSpPr>
                <a:spLocks noGrp="1"/>
              </p:cNvSpPr>
              <p:nvPr>
                <p:ph sz="quarter" idx="1"/>
              </p:nvPr>
            </p:nvSpPr>
            <p:spPr>
              <a:xfrm>
                <a:off x="457200" y="188640"/>
                <a:ext cx="8281416" cy="6669360"/>
              </a:xfrm>
            </p:spPr>
            <p:txBody>
              <a:bodyPr>
                <a:normAutofit fontScale="70000" lnSpcReduction="20000"/>
              </a:bodyPr>
              <a:lstStyle/>
              <a:p>
                <a:pPr indent="450215" algn="just">
                  <a:lnSpc>
                    <a:spcPct val="107000"/>
                  </a:lnSpc>
                  <a:spcAft>
                    <a:spcPts val="800"/>
                  </a:spcAft>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2. Иондардың зарядының әсері. Ионның заряды неғұрлым жоғары болса, қосылыстың қышқылды қасиеті артады, әрі ерігіштігі төмендейді. Қосылыстың түсінің өзгеруі иондар зарядына тәуелді. Периодтық жүйедегі негізгі топшаларда топ радиусы өскен сайын негіздік басым, ал қосымша топшаларда қышқылдық қасиет артық болады.</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20000"/>
                  </a:lnSpc>
                  <a:spcAft>
                    <a:spcPts val="800"/>
                  </a:spcAft>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3. Иондардың жіктелуі қосылыстың </a:t>
                </a:r>
                <a:r>
                  <a:rPr lang="kk-KZ" sz="2900" i="1" dirty="0">
                    <a:effectLst/>
                    <a:latin typeface="Times New Roman" panose="02020603050405020304" pitchFamily="18" charset="0"/>
                    <a:ea typeface="Calibri" panose="020F0502020204030204" pitchFamily="34" charset="0"/>
                    <a:cs typeface="Times New Roman" panose="02020603050405020304" pitchFamily="18" charset="0"/>
                  </a:rPr>
                  <a:t>иондану потенциалы мен поляризациялануға </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тәуелді.</a:t>
                </a:r>
                <a:r>
                  <a:rPr lang="kk-KZ" sz="2900" kern="1200" dirty="0">
                    <a:ln w="3175" cap="flat" cmpd="sng" algn="ctr">
                      <a:solidFill>
                        <a:srgbClr val="000000">
                          <a:alpha val="65000"/>
                        </a:srgbClr>
                      </a:solidFill>
                      <a:prstDash val="solid"/>
                      <a:round/>
                    </a:ln>
                    <a:solidFill>
                      <a:srgbClr val="000000"/>
                    </a:solidFill>
                    <a:effectLst>
                      <a:outerShdw blurRad="25400" dist="12700" dir="14220000">
                        <a:srgbClr val="000000">
                          <a:alpha val="5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Иондану потенциалы дегеніміз ионның электр зарядының ион радиусына қатынасы, яғни </a:t>
                </a:r>
                <a14:m>
                  <m:oMath xmlns:m="http://schemas.openxmlformats.org/officeDocument/2006/math">
                    <m:r>
                      <m:rPr>
                        <m:sty m:val="p"/>
                      </m:rPr>
                      <a:rPr lang="kk-KZ" sz="2900">
                        <a:effectLst/>
                        <a:latin typeface="Cambria Math" panose="02040503050406030204" pitchFamily="18" charset="0"/>
                        <a:ea typeface="Calibri" panose="020F0502020204030204" pitchFamily="34" charset="0"/>
                        <a:cs typeface="Times New Roman" panose="02020603050405020304" pitchFamily="18" charset="0"/>
                      </a:rPr>
                      <m:t>p</m:t>
                    </m:r>
                    <m:r>
                      <a:rPr lang="kk-KZ" sz="29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900" i="1">
                            <a:effectLst/>
                            <a:latin typeface="Cambria Math" panose="02040503050406030204" pitchFamily="18" charset="0"/>
                            <a:ea typeface="Calibri" panose="020F0502020204030204" pitchFamily="34" charset="0"/>
                            <a:cs typeface="Times New Roman" panose="02020603050405020304" pitchFamily="18" charset="0"/>
                          </a:rPr>
                        </m:ctrlPr>
                      </m:fPr>
                      <m:num>
                        <m:r>
                          <a:rPr lang="kk-KZ" sz="2900" i="1">
                            <a:effectLst/>
                            <a:latin typeface="Cambria Math" panose="02040503050406030204" pitchFamily="18" charset="0"/>
                            <a:ea typeface="Calibri" panose="020F0502020204030204" pitchFamily="34" charset="0"/>
                            <a:cs typeface="Times New Roman" panose="02020603050405020304" pitchFamily="18" charset="0"/>
                          </a:rPr>
                          <m:t>𝑧</m:t>
                        </m:r>
                      </m:num>
                      <m:den>
                        <m:r>
                          <a:rPr lang="kk-KZ" sz="2900" i="1">
                            <a:effectLst/>
                            <a:latin typeface="Cambria Math" panose="02040503050406030204" pitchFamily="18" charset="0"/>
                            <a:ea typeface="Calibri" panose="020F0502020204030204" pitchFamily="34" charset="0"/>
                            <a:cs typeface="Times New Roman" panose="02020603050405020304" pitchFamily="18" charset="0"/>
                          </a:rPr>
                          <m:t>𝑟</m:t>
                        </m:r>
                      </m:den>
                    </m:f>
                    <m:r>
                      <a:rPr lang="kk-KZ" sz="2900">
                        <a:effectLst/>
                        <a:latin typeface="Cambria Math" panose="02040503050406030204" pitchFamily="18" charset="0"/>
                        <a:ea typeface="Calibri" panose="020F0502020204030204" pitchFamily="34" charset="0"/>
                        <a:cs typeface="Times New Roman" panose="02020603050405020304" pitchFamily="18" charset="0"/>
                      </a:rPr>
                      <m:t>;</m:t>
                    </m:r>
                    <m:r>
                      <a:rPr lang="kk-KZ" sz="29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kk-KZ" sz="2900" dirty="0">
                    <a:effectLst/>
                    <a:latin typeface="Times New Roman" panose="02020603050405020304" pitchFamily="18" charset="0"/>
                    <a:ea typeface="Calibri" panose="020F0502020204030204" pitchFamily="34" charset="0"/>
                    <a:cs typeface="Times New Roman" panose="02020603050405020304" pitchFamily="18" charset="0"/>
                  </a:rPr>
                  <a:t> Жүйедегі элементтердің реттік нөмірі артқан сайын иондану потенциалы азайып, металдық қасиет артады. Керісінше, кестеде солдан оңға қарай иондану потенциалы өседі, металдық кеміп, бейметалдық артады. Ал поляризациялану дегеніміз электрондық деңгейдің ядродан ығысуы. </a:t>
                </a:r>
                <a:r>
                  <a:rPr lang="kk-KZ" sz="2900" dirty="0">
                    <a:latin typeface="Times New Roman" panose="02020603050405020304" pitchFamily="18" charset="0"/>
                    <a:ea typeface="Calibri" panose="020F0502020204030204" pitchFamily="34" charset="0"/>
                    <a:cs typeface="Times New Roman" panose="02020603050405020304" pitchFamily="18" charset="0"/>
                  </a:rPr>
                  <a:t>Иондық заряды  артқан сайын, поляризациялану жоғарылайды. Мысалы: </a:t>
                </a:r>
                <a14:m>
                  <m:oMath xmlns:m="http://schemas.openxmlformats.org/officeDocument/2006/math">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𝑁𝑎</m:t>
                        </m:r>
                      </m:e>
                      <m:sup>
                        <m:r>
                          <a:rPr lang="kk-KZ" sz="2900" i="1">
                            <a:latin typeface="Cambria Math" panose="02040503050406030204" pitchFamily="18" charset="0"/>
                            <a:ea typeface="Calibri" panose="020F0502020204030204" pitchFamily="34" charset="0"/>
                            <a:cs typeface="Times New Roman" panose="02020603050405020304" pitchFamily="18" charset="0"/>
                          </a:rPr>
                          <m:t>+</m:t>
                        </m:r>
                      </m:sup>
                    </m:sSup>
                    <m:r>
                      <a:rPr lang="kk-KZ" sz="2900" i="1">
                        <a:latin typeface="Cambria Math" panose="02040503050406030204" pitchFamily="18" charset="0"/>
                        <a:ea typeface="Calibri" panose="020F0502020204030204" pitchFamily="34" charset="0"/>
                        <a:cs typeface="Times New Roman" panose="02020603050405020304" pitchFamily="18" charset="0"/>
                      </a:rPr>
                      <m:t>→</m:t>
                    </m:r>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𝑀𝑔</m:t>
                        </m:r>
                      </m:e>
                      <m:sup>
                        <m:r>
                          <a:rPr lang="kk-KZ" sz="2900" i="1">
                            <a:latin typeface="Cambria Math" panose="02040503050406030204" pitchFamily="18" charset="0"/>
                            <a:ea typeface="Calibri" panose="020F0502020204030204" pitchFamily="34" charset="0"/>
                            <a:cs typeface="Times New Roman" panose="02020603050405020304" pitchFamily="18" charset="0"/>
                          </a:rPr>
                          <m:t>2+</m:t>
                        </m:r>
                      </m:sup>
                    </m:sSup>
                    <m:r>
                      <a:rPr lang="kk-KZ" sz="2900" i="1">
                        <a:latin typeface="Cambria Math" panose="02040503050406030204" pitchFamily="18" charset="0"/>
                        <a:ea typeface="Calibri" panose="020F0502020204030204" pitchFamily="34" charset="0"/>
                        <a:cs typeface="Times New Roman" panose="02020603050405020304" pitchFamily="18" charset="0"/>
                      </a:rPr>
                      <m:t>→</m:t>
                    </m:r>
                    <m:sSup>
                      <m:sSupPr>
                        <m:ctrlPr>
                          <a:rPr lang="ru-RU" sz="2900" i="1">
                            <a:latin typeface="Cambria Math" panose="02040503050406030204" pitchFamily="18" charset="0"/>
                            <a:ea typeface="Calibri" panose="020F0502020204030204" pitchFamily="34" charset="0"/>
                            <a:cs typeface="Times New Roman" panose="02020603050405020304" pitchFamily="18" charset="0"/>
                          </a:rPr>
                        </m:ctrlPr>
                      </m:sSupPr>
                      <m:e>
                        <m:r>
                          <a:rPr lang="kk-KZ" sz="2900" i="1">
                            <a:latin typeface="Cambria Math" panose="02040503050406030204" pitchFamily="18" charset="0"/>
                            <a:ea typeface="Calibri" panose="020F0502020204030204" pitchFamily="34" charset="0"/>
                            <a:cs typeface="Times New Roman" panose="02020603050405020304" pitchFamily="18" charset="0"/>
                          </a:rPr>
                          <m:t>𝐴𝑙</m:t>
                        </m:r>
                      </m:e>
                      <m:sup>
                        <m:r>
                          <a:rPr lang="kk-KZ" sz="2900" i="1">
                            <a:latin typeface="Cambria Math" panose="02040503050406030204" pitchFamily="18" charset="0"/>
                            <a:ea typeface="Calibri" panose="020F0502020204030204" pitchFamily="34" charset="0"/>
                            <a:cs typeface="Times New Roman" panose="02020603050405020304" pitchFamily="18" charset="0"/>
                          </a:rPr>
                          <m:t>3+</m:t>
                        </m:r>
                      </m:sup>
                    </m:sSup>
                  </m:oMath>
                </a14:m>
                <a:r>
                  <a:rPr lang="kk-KZ" sz="2900" dirty="0">
                    <a:latin typeface="Times New Roman" panose="02020603050405020304" pitchFamily="18" charset="0"/>
                    <a:ea typeface="Calibri" panose="020F0502020204030204" pitchFamily="34" charset="0"/>
                    <a:cs typeface="Times New Roman" panose="02020603050405020304" pitchFamily="18" charset="0"/>
                  </a:rPr>
                  <a:t>; Егерде зарядтары бірдей болса, радиусы кіші иондарға қарай өседі. </a:t>
                </a:r>
                <a:endParaRPr lang="ru-RU" sz="29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900" dirty="0">
                    <a:effectLst/>
                    <a:latin typeface="Times New Roman" panose="02020603050405020304" pitchFamily="18" charset="0"/>
                    <a:ea typeface="Calibri" panose="020F0502020204030204" pitchFamily="34" charset="0"/>
                    <a:cs typeface="Times New Roman" panose="02020603050405020304" pitchFamily="18" charset="0"/>
                  </a:rPr>
                  <a:t>Осындай себептерге байланысты катиондардың аналитикалық топтарға бөлінуі периодтық жүйедегі алатын орнына тиісті және де қолданылатын топтық реагенттерге байланысты.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FC1087A7-55D3-4051-A685-4D87F959B014}"/>
                  </a:ext>
                </a:extLst>
              </p:cNvPr>
              <p:cNvSpPr>
                <a:spLocks noGrp="1" noRot="1" noChangeAspect="1" noMove="1" noResize="1" noEditPoints="1" noAdjustHandles="1" noChangeArrowheads="1" noChangeShapeType="1" noTextEdit="1"/>
              </p:cNvSpPr>
              <p:nvPr>
                <p:ph sz="quarter" idx="1"/>
              </p:nvPr>
            </p:nvSpPr>
            <p:spPr>
              <a:xfrm>
                <a:off x="457200" y="188640"/>
                <a:ext cx="8281416" cy="6669360"/>
              </a:xfrm>
              <a:blipFill>
                <a:blip r:embed="rId2"/>
                <a:stretch>
                  <a:fillRect t="-1097" r="-662"/>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FD358FEB-272E-4BE0-91E2-F927EB76DEED}"/>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3937271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E8B2B7-0FA5-4176-B07A-85BDAE40C581}"/>
              </a:ext>
            </a:extLst>
          </p:cNvPr>
          <p:cNvSpPr>
            <a:spLocks noGrp="1"/>
          </p:cNvSpPr>
          <p:nvPr>
            <p:ph type="title"/>
          </p:nvPr>
        </p:nvSpPr>
        <p:spPr>
          <a:xfrm>
            <a:off x="457200" y="188640"/>
            <a:ext cx="7859216" cy="432048"/>
          </a:xfrm>
        </p:spPr>
        <p:txBody>
          <a:bodyPr>
            <a:normAutofit fontScale="90000"/>
          </a:bodyPr>
          <a:lstStyle/>
          <a:p>
            <a:pPr algn="ctr"/>
            <a:r>
              <a:rPr lang="ru-RU" sz="2400" dirty="0" err="1">
                <a:latin typeface="Times New Roman" panose="02020603050405020304" pitchFamily="18" charset="0"/>
                <a:cs typeface="Times New Roman" panose="02020603050405020304" pitchFamily="18" charset="0"/>
              </a:rPr>
              <a:t>Катиондарды</a:t>
            </a:r>
            <a:r>
              <a:rPr lang="kk-KZ" sz="2400" dirty="0">
                <a:latin typeface="Times New Roman" panose="02020603050405020304" pitchFamily="18" charset="0"/>
                <a:cs typeface="Times New Roman" panose="02020603050405020304" pitchFamily="18" charset="0"/>
              </a:rPr>
              <a:t>ң қышқылды </a:t>
            </a:r>
            <a:r>
              <a:rPr lang="ru-RU" sz="2400" dirty="0">
                <a:latin typeface="Times New Roman" panose="02020603050405020304" pitchFamily="18" charset="0"/>
                <a:cs typeface="Times New Roman" panose="02020603050405020304" pitchFamily="18" charset="0"/>
              </a:rPr>
              <a:t>-</a:t>
            </a:r>
            <a:r>
              <a:rPr lang="kk-KZ" sz="2400" dirty="0">
                <a:latin typeface="Times New Roman" panose="02020603050405020304" pitchFamily="18" charset="0"/>
                <a:cs typeface="Times New Roman" panose="02020603050405020304" pitchFamily="18" charset="0"/>
              </a:rPr>
              <a:t>негіздік жіктелуі</a:t>
            </a:r>
            <a:endParaRPr lang="ru-RU" sz="2400" dirty="0">
              <a:latin typeface="Times New Roman" panose="02020603050405020304" pitchFamily="18" charset="0"/>
              <a:cs typeface="Times New Roman" panose="02020603050405020304" pitchFamily="18" charset="0"/>
            </a:endParaRPr>
          </a:p>
        </p:txBody>
      </p:sp>
      <p:graphicFrame>
        <p:nvGraphicFramePr>
          <p:cNvPr id="6" name="Объект 5">
            <a:extLst>
              <a:ext uri="{FF2B5EF4-FFF2-40B4-BE49-F238E27FC236}">
                <a16:creationId xmlns:a16="http://schemas.microsoft.com/office/drawing/2014/main" id="{7A898401-5383-4926-8307-FD1BBC50FFA4}"/>
              </a:ext>
            </a:extLst>
          </p:cNvPr>
          <p:cNvGraphicFramePr>
            <a:graphicFrameLocks noGrp="1"/>
          </p:cNvGraphicFramePr>
          <p:nvPr>
            <p:ph sz="quarter" idx="1"/>
            <p:extLst>
              <p:ext uri="{D42A27DB-BD31-4B8C-83A1-F6EECF244321}">
                <p14:modId xmlns:p14="http://schemas.microsoft.com/office/powerpoint/2010/main" val="1712027170"/>
              </p:ext>
            </p:extLst>
          </p:nvPr>
        </p:nvGraphicFramePr>
        <p:xfrm>
          <a:off x="405384" y="620689"/>
          <a:ext cx="8199064" cy="6120680"/>
        </p:xfrm>
        <a:graphic>
          <a:graphicData uri="http://schemas.openxmlformats.org/drawingml/2006/table">
            <a:tbl>
              <a:tblPr firstRow="1" firstCol="1" lastRow="1" lastCol="1" bandRow="1" bandCol="1">
                <a:tableStyleId>{5C22544A-7EE6-4342-B048-85BDC9FD1C3A}</a:tableStyleId>
              </a:tblPr>
              <a:tblGrid>
                <a:gridCol w="926256">
                  <a:extLst>
                    <a:ext uri="{9D8B030D-6E8A-4147-A177-3AD203B41FA5}">
                      <a16:colId xmlns:a16="http://schemas.microsoft.com/office/drawing/2014/main" val="3729407971"/>
                    </a:ext>
                  </a:extLst>
                </a:gridCol>
                <a:gridCol w="2808312">
                  <a:extLst>
                    <a:ext uri="{9D8B030D-6E8A-4147-A177-3AD203B41FA5}">
                      <a16:colId xmlns:a16="http://schemas.microsoft.com/office/drawing/2014/main" val="3687412316"/>
                    </a:ext>
                  </a:extLst>
                </a:gridCol>
                <a:gridCol w="1512168">
                  <a:extLst>
                    <a:ext uri="{9D8B030D-6E8A-4147-A177-3AD203B41FA5}">
                      <a16:colId xmlns:a16="http://schemas.microsoft.com/office/drawing/2014/main" val="3471139235"/>
                    </a:ext>
                  </a:extLst>
                </a:gridCol>
                <a:gridCol w="2952328">
                  <a:extLst>
                    <a:ext uri="{9D8B030D-6E8A-4147-A177-3AD203B41FA5}">
                      <a16:colId xmlns:a16="http://schemas.microsoft.com/office/drawing/2014/main" val="582334507"/>
                    </a:ext>
                  </a:extLst>
                </a:gridCol>
              </a:tblGrid>
              <a:tr h="851099">
                <a:tc>
                  <a:txBody>
                    <a:bodyPr/>
                    <a:lstStyle/>
                    <a:p>
                      <a:pPr algn="ctr">
                        <a:lnSpc>
                          <a:spcPct val="107000"/>
                        </a:lnSpc>
                        <a:spcAft>
                          <a:spcPts val="800"/>
                        </a:spcAft>
                      </a:pPr>
                      <a:r>
                        <a:rPr lang="kk-KZ" sz="1800" dirty="0">
                          <a:effectLst/>
                          <a:latin typeface="Times New Roman" panose="02020603050405020304" pitchFamily="18" charset="0"/>
                          <a:cs typeface="Times New Roman" panose="02020603050405020304" pitchFamily="18" charset="0"/>
                        </a:rPr>
                        <a:t>Топтар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800" dirty="0">
                          <a:effectLst/>
                          <a:latin typeface="Times New Roman" panose="02020603050405020304" pitchFamily="18" charset="0"/>
                          <a:cs typeface="Times New Roman" panose="02020603050405020304" pitchFamily="18" charset="0"/>
                        </a:rPr>
                        <a:t>Катион</a:t>
                      </a:r>
                      <a:r>
                        <a:rPr lang="kk-KZ" sz="1800" dirty="0">
                          <a:effectLst/>
                          <a:latin typeface="Times New Roman" panose="02020603050405020304" pitchFamily="18" charset="0"/>
                          <a:cs typeface="Times New Roman" panose="02020603050405020304" pitchFamily="18" charset="0"/>
                        </a:rPr>
                        <a:t>дар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800">
                          <a:effectLst/>
                          <a:latin typeface="Times New Roman" panose="02020603050405020304" pitchFamily="18" charset="0"/>
                          <a:cs typeface="Times New Roman" panose="02020603050405020304" pitchFamily="18" charset="0"/>
                        </a:rPr>
                        <a:t>Топтық реагент</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800">
                          <a:effectLst/>
                          <a:latin typeface="Times New Roman" panose="02020603050405020304" pitchFamily="18" charset="0"/>
                          <a:cs typeface="Times New Roman" panose="02020603050405020304" pitchFamily="18" charset="0"/>
                        </a:rPr>
                        <a:t>Қосылыстардың қысқаша сипаттамалары</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3921132"/>
                  </a:ext>
                </a:extLst>
              </a:tr>
              <a:tr h="513652">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I</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dirty="0">
                          <a:effectLst/>
                          <a:latin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cs typeface="Times New Roman" panose="02020603050405020304" pitchFamily="18" charset="0"/>
                        </a:rPr>
                        <a:t>4</a:t>
                      </a:r>
                      <a:r>
                        <a:rPr lang="en-US" sz="1800" baseline="30000" dirty="0">
                          <a:effectLst/>
                          <a:latin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cs typeface="Times New Roman" panose="02020603050405020304" pitchFamily="18" charset="0"/>
                        </a:rPr>
                        <a:t>, Na</a:t>
                      </a:r>
                      <a:r>
                        <a:rPr lang="en-US" sz="1800" baseline="30000" dirty="0">
                          <a:effectLst/>
                          <a:latin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cs typeface="Times New Roman" panose="02020603050405020304" pitchFamily="18" charset="0"/>
                        </a:rPr>
                        <a:t>, K</a:t>
                      </a:r>
                      <a:r>
                        <a:rPr lang="en-US" sz="1800" baseline="30000" dirty="0">
                          <a:effectLst/>
                          <a:latin typeface="Times New Roman" panose="02020603050405020304" pitchFamily="18" charset="0"/>
                          <a:cs typeface="Times New Roman" panose="02020603050405020304" pitchFamily="18" charset="0"/>
                        </a:rPr>
                        <a:t>+</a:t>
                      </a:r>
                      <a:r>
                        <a:rPr lang="ru-RU" sz="1800" dirty="0">
                          <a:effectLst/>
                          <a:latin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cs typeface="Times New Roman" panose="02020603050405020304" pitchFamily="18" charset="0"/>
                        </a:rPr>
                        <a:t>Li</a:t>
                      </a:r>
                      <a:r>
                        <a:rPr lang="ru-RU" sz="1800" baseline="300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800" dirty="0">
                          <a:effectLst/>
                          <a:latin typeface="Times New Roman" panose="02020603050405020304" pitchFamily="18" charset="0"/>
                          <a:cs typeface="Times New Roman" panose="02020603050405020304" pitchFamily="18" charset="0"/>
                        </a:rPr>
                        <a:t>Жоқ</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8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0728074"/>
                  </a:ext>
                </a:extLst>
              </a:tr>
              <a:tr h="908779">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II</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a:effectLst/>
                          <a:latin typeface="Times New Roman" panose="02020603050405020304" pitchFamily="18" charset="0"/>
                          <a:cs typeface="Times New Roman" panose="02020603050405020304" pitchFamily="18" charset="0"/>
                        </a:rPr>
                        <a:t>Ag</a:t>
                      </a:r>
                      <a:r>
                        <a:rPr lang="en-US" sz="1800" baseline="30000">
                          <a:effectLst/>
                          <a:latin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cs typeface="Times New Roman" panose="02020603050405020304" pitchFamily="18" charset="0"/>
                        </a:rPr>
                        <a:t>, Pb</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Hg</a:t>
                      </a:r>
                      <a:r>
                        <a:rPr lang="en-US" sz="1800" baseline="-25000">
                          <a:effectLst/>
                          <a:latin typeface="Times New Roman" panose="02020603050405020304" pitchFamily="18" charset="0"/>
                          <a:cs typeface="Times New Roman" panose="02020603050405020304" pitchFamily="18" charset="0"/>
                        </a:rPr>
                        <a:t>2</a:t>
                      </a:r>
                      <a:r>
                        <a:rPr lang="en-US" sz="1800" baseline="30000">
                          <a:effectLst/>
                          <a:latin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HCl</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600" dirty="0" err="1">
                          <a:effectLst/>
                          <a:latin typeface="Times New Roman" panose="02020603050405020304" pitchFamily="18" charset="0"/>
                          <a:cs typeface="Times New Roman" panose="02020603050405020304" pitchFamily="18" charset="0"/>
                        </a:rPr>
                        <a:t>МеС</a:t>
                      </a:r>
                      <a:r>
                        <a:rPr lang="en-US" sz="1600" dirty="0">
                          <a:effectLst/>
                          <a:latin typeface="Times New Roman" panose="02020603050405020304" pitchFamily="18" charset="0"/>
                          <a:cs typeface="Times New Roman" panose="02020603050405020304" pitchFamily="18" charset="0"/>
                        </a:rPr>
                        <a:t>l, M</a:t>
                      </a:r>
                      <a:r>
                        <a:rPr lang="ru-RU" sz="1600" dirty="0">
                          <a:effectLst/>
                          <a:latin typeface="Times New Roman" panose="02020603050405020304" pitchFamily="18" charset="0"/>
                          <a:cs typeface="Times New Roman" panose="02020603050405020304" pitchFamily="18" charset="0"/>
                        </a:rPr>
                        <a:t>е</a:t>
                      </a:r>
                      <a:r>
                        <a:rPr lang="en-US" sz="1600" dirty="0">
                          <a:effectLst/>
                          <a:latin typeface="Times New Roman" panose="02020603050405020304" pitchFamily="18" charset="0"/>
                          <a:cs typeface="Times New Roman" panose="02020603050405020304" pitchFamily="18" charset="0"/>
                        </a:rPr>
                        <a:t>Cl</a:t>
                      </a:r>
                      <a:r>
                        <a:rPr lang="en-US" sz="1600" baseline="-25000" dirty="0">
                          <a:effectLst/>
                          <a:latin typeface="Times New Roman" panose="02020603050405020304" pitchFamily="18" charset="0"/>
                          <a:cs typeface="Times New Roman" panose="02020603050405020304" pitchFamily="18" charset="0"/>
                        </a:rPr>
                        <a:t>2</a:t>
                      </a:r>
                      <a:r>
                        <a:rPr lang="en-US" sz="1600" dirty="0">
                          <a:effectLst/>
                          <a:latin typeface="Times New Roman" panose="02020603050405020304" pitchFamily="18" charset="0"/>
                          <a:cs typeface="Times New Roman" panose="02020603050405020304" pitchFamily="18" charset="0"/>
                        </a:rPr>
                        <a:t> </a:t>
                      </a:r>
                      <a:endParaRPr lang="kk-KZ" sz="16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ru-RU" sz="1600" dirty="0" err="1">
                          <a:effectLst/>
                          <a:latin typeface="Times New Roman" panose="02020603050405020304" pitchFamily="18" charset="0"/>
                          <a:cs typeface="Times New Roman" panose="02020603050405020304" pitchFamily="18" charset="0"/>
                        </a:rPr>
                        <a:t>сұйытылған</a:t>
                      </a:r>
                      <a:r>
                        <a:rPr lang="ru-RU" sz="1600" dirty="0">
                          <a:effectLst/>
                          <a:latin typeface="Times New Roman" panose="02020603050405020304" pitchFamily="18" charset="0"/>
                          <a:cs typeface="Times New Roman" panose="02020603050405020304" pitchFamily="18" charset="0"/>
                        </a:rPr>
                        <a:t> </a:t>
                      </a:r>
                      <a:r>
                        <a:rPr lang="kk-KZ" sz="1600" dirty="0">
                          <a:effectLst/>
                          <a:latin typeface="Times New Roman" panose="02020603050405020304" pitchFamily="18" charset="0"/>
                          <a:cs typeface="Times New Roman" panose="02020603050405020304" pitchFamily="18" charset="0"/>
                        </a:rPr>
                        <a:t>қышқылдарда ерімейді </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1574730"/>
                  </a:ext>
                </a:extLst>
              </a:tr>
              <a:tr h="1148553">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III</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a:effectLst/>
                          <a:latin typeface="Times New Roman" panose="02020603050405020304" pitchFamily="18" charset="0"/>
                          <a:cs typeface="Times New Roman" panose="02020603050405020304" pitchFamily="18" charset="0"/>
                        </a:rPr>
                        <a:t>Ba</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Ca</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Sr</a:t>
                      </a:r>
                      <a:r>
                        <a:rPr lang="en-US" sz="1800" baseline="30000">
                          <a:effectLst/>
                          <a:latin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H</a:t>
                      </a:r>
                      <a:r>
                        <a:rPr lang="en-US" sz="1800" baseline="-25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SO</a:t>
                      </a:r>
                      <a:r>
                        <a:rPr lang="en-US" sz="1800" baseline="-25000">
                          <a:effectLst/>
                          <a:latin typeface="Times New Roman" panose="02020603050405020304" pitchFamily="18" charset="0"/>
                          <a:cs typeface="Times New Roman" panose="02020603050405020304" pitchFamily="18" charset="0"/>
                        </a:rPr>
                        <a:t>4</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M</a:t>
                      </a:r>
                      <a:r>
                        <a:rPr lang="kk-KZ" sz="1600" dirty="0">
                          <a:effectLst/>
                          <a:latin typeface="Times New Roman" panose="02020603050405020304" pitchFamily="18" charset="0"/>
                          <a:cs typeface="Times New Roman" panose="02020603050405020304" pitchFamily="18" charset="0"/>
                        </a:rPr>
                        <a:t>е</a:t>
                      </a:r>
                      <a:r>
                        <a:rPr lang="en-US" sz="1600" dirty="0">
                          <a:effectLst/>
                          <a:latin typeface="Times New Roman" panose="02020603050405020304" pitchFamily="18" charset="0"/>
                          <a:cs typeface="Times New Roman" panose="02020603050405020304" pitchFamily="18" charset="0"/>
                        </a:rPr>
                        <a:t>SO</a:t>
                      </a:r>
                      <a:r>
                        <a:rPr lang="en-US" sz="1600" baseline="-25000" dirty="0">
                          <a:effectLst/>
                          <a:latin typeface="Times New Roman" panose="02020603050405020304" pitchFamily="18" charset="0"/>
                          <a:cs typeface="Times New Roman" panose="02020603050405020304" pitchFamily="18" charset="0"/>
                        </a:rPr>
                        <a:t>4</a:t>
                      </a:r>
                      <a:r>
                        <a:rPr lang="en-US" sz="1600" dirty="0">
                          <a:effectLst/>
                          <a:latin typeface="Times New Roman" panose="02020603050405020304" pitchFamily="18" charset="0"/>
                          <a:cs typeface="Times New Roman" panose="02020603050405020304" pitchFamily="18" charset="0"/>
                        </a:rPr>
                        <a:t> </a:t>
                      </a:r>
                      <a:endParaRPr lang="kk-KZ" sz="16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kk-KZ" sz="1600" dirty="0">
                          <a:effectLst/>
                          <a:latin typeface="Times New Roman" panose="02020603050405020304" pitchFamily="18" charset="0"/>
                          <a:cs typeface="Times New Roman" panose="02020603050405020304" pitchFamily="18" charset="0"/>
                        </a:rPr>
                        <a:t>қышқыл мен сілтілерде ерімейді (карбонизациялау қажет)</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0628570"/>
                  </a:ext>
                </a:extLst>
              </a:tr>
              <a:tr h="882805">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IV</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a:effectLst/>
                          <a:latin typeface="Times New Roman" panose="02020603050405020304" pitchFamily="18" charset="0"/>
                          <a:cs typeface="Times New Roman" panose="02020603050405020304" pitchFamily="18" charset="0"/>
                        </a:rPr>
                        <a:t>Al</a:t>
                      </a:r>
                      <a:r>
                        <a:rPr lang="en-US" sz="1800" baseline="30000">
                          <a:effectLst/>
                          <a:latin typeface="Times New Roman" panose="02020603050405020304" pitchFamily="18" charset="0"/>
                          <a:cs typeface="Times New Roman" panose="02020603050405020304" pitchFamily="18" charset="0"/>
                        </a:rPr>
                        <a:t>3+</a:t>
                      </a:r>
                      <a:r>
                        <a:rPr lang="en-US" sz="1800">
                          <a:effectLst/>
                          <a:latin typeface="Times New Roman" panose="02020603050405020304" pitchFamily="18" charset="0"/>
                          <a:cs typeface="Times New Roman" panose="02020603050405020304" pitchFamily="18" charset="0"/>
                        </a:rPr>
                        <a:t>, Cr</a:t>
                      </a:r>
                      <a:r>
                        <a:rPr lang="en-US" sz="1800" baseline="30000">
                          <a:effectLst/>
                          <a:latin typeface="Times New Roman" panose="02020603050405020304" pitchFamily="18" charset="0"/>
                          <a:cs typeface="Times New Roman" panose="02020603050405020304" pitchFamily="18" charset="0"/>
                        </a:rPr>
                        <a:t>3+</a:t>
                      </a:r>
                      <a:r>
                        <a:rPr lang="en-US" sz="1800">
                          <a:effectLst/>
                          <a:latin typeface="Times New Roman" panose="02020603050405020304" pitchFamily="18" charset="0"/>
                          <a:cs typeface="Times New Roman" panose="02020603050405020304" pitchFamily="18" charset="0"/>
                        </a:rPr>
                        <a:t>, Zn</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Sn</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Sn(IV), As(III,V)</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NaOH </a:t>
                      </a:r>
                      <a:r>
                        <a:rPr lang="kk-KZ" sz="1800">
                          <a:effectLst/>
                          <a:latin typeface="Times New Roman" panose="02020603050405020304" pitchFamily="18" charset="0"/>
                          <a:cs typeface="Times New Roman" panose="02020603050405020304" pitchFamily="18" charset="0"/>
                        </a:rPr>
                        <a:t>артық мөлшері</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M</a:t>
                      </a:r>
                      <a:r>
                        <a:rPr lang="kk-KZ" sz="1600" dirty="0">
                          <a:effectLst/>
                          <a:latin typeface="Times New Roman" panose="02020603050405020304" pitchFamily="18" charset="0"/>
                          <a:cs typeface="Times New Roman" panose="02020603050405020304" pitchFamily="18" charset="0"/>
                        </a:rPr>
                        <a:t>е</a:t>
                      </a:r>
                      <a:r>
                        <a:rPr lang="en-US" sz="1600" dirty="0">
                          <a:effectLst/>
                          <a:latin typeface="Times New Roman" panose="02020603050405020304" pitchFamily="18" charset="0"/>
                          <a:cs typeface="Times New Roman" panose="02020603050405020304" pitchFamily="18" charset="0"/>
                        </a:rPr>
                        <a:t>(OH)</a:t>
                      </a:r>
                      <a:r>
                        <a:rPr lang="en-US" sz="1600" baseline="-25000" dirty="0">
                          <a:effectLst/>
                          <a:latin typeface="Times New Roman" panose="02020603050405020304" pitchFamily="18" charset="0"/>
                          <a:cs typeface="Times New Roman" panose="02020603050405020304" pitchFamily="18" charset="0"/>
                        </a:rPr>
                        <a:t>n</a:t>
                      </a:r>
                      <a:r>
                        <a:rPr lang="kk-KZ"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NaOH</a:t>
                      </a:r>
                      <a:r>
                        <a:rPr lang="kk-KZ" sz="1600" dirty="0">
                          <a:effectLst/>
                          <a:latin typeface="Times New Roman" panose="02020603050405020304" pitchFamily="18" charset="0"/>
                          <a:cs typeface="Times New Roman" panose="02020603050405020304" pitchFamily="18" charset="0"/>
                        </a:rPr>
                        <a:t>-ң артық мөлшерінде ериді</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6625185"/>
                  </a:ext>
                </a:extLst>
              </a:tr>
              <a:tr h="932987">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V</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a:effectLst/>
                          <a:latin typeface="Times New Roman" panose="02020603050405020304" pitchFamily="18" charset="0"/>
                          <a:cs typeface="Times New Roman" panose="02020603050405020304" pitchFamily="18" charset="0"/>
                        </a:rPr>
                        <a:t>Fe</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Fe</a:t>
                      </a:r>
                      <a:r>
                        <a:rPr lang="en-US" sz="1800" baseline="30000">
                          <a:effectLst/>
                          <a:latin typeface="Times New Roman" panose="02020603050405020304" pitchFamily="18" charset="0"/>
                          <a:cs typeface="Times New Roman" panose="02020603050405020304" pitchFamily="18" charset="0"/>
                        </a:rPr>
                        <a:t>3+</a:t>
                      </a:r>
                      <a:r>
                        <a:rPr lang="en-US" sz="1800">
                          <a:effectLst/>
                          <a:latin typeface="Times New Roman" panose="02020603050405020304" pitchFamily="18" charset="0"/>
                          <a:cs typeface="Times New Roman" panose="02020603050405020304" pitchFamily="18" charset="0"/>
                        </a:rPr>
                        <a:t>, Bi</a:t>
                      </a:r>
                      <a:r>
                        <a:rPr lang="en-US" sz="1800" baseline="30000">
                          <a:effectLst/>
                          <a:latin typeface="Times New Roman" panose="02020603050405020304" pitchFamily="18" charset="0"/>
                          <a:cs typeface="Times New Roman" panose="02020603050405020304" pitchFamily="18" charset="0"/>
                        </a:rPr>
                        <a:t>3+</a:t>
                      </a:r>
                      <a:r>
                        <a:rPr lang="en-US" sz="1800">
                          <a:effectLst/>
                          <a:latin typeface="Times New Roman" panose="02020603050405020304" pitchFamily="18" charset="0"/>
                          <a:cs typeface="Times New Roman" panose="02020603050405020304" pitchFamily="18" charset="0"/>
                        </a:rPr>
                        <a:t>, Mn</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Mg</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Sb(III,V)</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NaOH</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M</a:t>
                      </a:r>
                      <a:r>
                        <a:rPr lang="kk-KZ" sz="1600" dirty="0">
                          <a:effectLst/>
                          <a:latin typeface="Times New Roman" panose="02020603050405020304" pitchFamily="18" charset="0"/>
                          <a:cs typeface="Times New Roman" panose="02020603050405020304" pitchFamily="18" charset="0"/>
                        </a:rPr>
                        <a:t>е</a:t>
                      </a:r>
                      <a:r>
                        <a:rPr lang="en-US" sz="1600" dirty="0">
                          <a:effectLst/>
                          <a:latin typeface="Times New Roman" panose="02020603050405020304" pitchFamily="18" charset="0"/>
                          <a:cs typeface="Times New Roman" panose="02020603050405020304" pitchFamily="18" charset="0"/>
                        </a:rPr>
                        <a:t>(OH)</a:t>
                      </a:r>
                      <a:r>
                        <a:rPr lang="en-US" sz="1600" baseline="-25000" dirty="0">
                          <a:effectLst/>
                          <a:latin typeface="Times New Roman" panose="02020603050405020304" pitchFamily="18" charset="0"/>
                          <a:cs typeface="Times New Roman" panose="02020603050405020304" pitchFamily="18" charset="0"/>
                        </a:rPr>
                        <a:t>n</a:t>
                      </a:r>
                      <a:r>
                        <a:rPr lang="kk-KZ" sz="1600" dirty="0">
                          <a:effectLst/>
                          <a:latin typeface="Times New Roman" panose="02020603050405020304" pitchFamily="18" charset="0"/>
                          <a:cs typeface="Times New Roman" panose="02020603050405020304" pitchFamily="18" charset="0"/>
                        </a:rPr>
                        <a:t>,</a:t>
                      </a:r>
                      <a:r>
                        <a:rPr lang="en-US" sz="1600" dirty="0">
                          <a:effectLst/>
                          <a:latin typeface="Times New Roman" panose="02020603050405020304" pitchFamily="18" charset="0"/>
                          <a:cs typeface="Times New Roman" panose="02020603050405020304" pitchFamily="18" charset="0"/>
                        </a:rPr>
                        <a:t> </a:t>
                      </a:r>
                      <a:endParaRPr lang="kk-KZ" sz="16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600" dirty="0">
                          <a:effectLst/>
                          <a:latin typeface="Times New Roman" panose="02020603050405020304" pitchFamily="18" charset="0"/>
                          <a:cs typeface="Times New Roman" panose="02020603050405020304" pitchFamily="18" charset="0"/>
                        </a:rPr>
                        <a:t>NaOH</a:t>
                      </a:r>
                      <a:r>
                        <a:rPr lang="kk-KZ" sz="1600" dirty="0">
                          <a:effectLst/>
                          <a:latin typeface="Times New Roman" panose="02020603050405020304" pitchFamily="18" charset="0"/>
                          <a:cs typeface="Times New Roman" panose="02020603050405020304" pitchFamily="18" charset="0"/>
                        </a:rPr>
                        <a:t>-ң артық мөлшерінде ерімейді</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3128360"/>
                  </a:ext>
                </a:extLst>
              </a:tr>
              <a:tr h="882805">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VI</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a:effectLst/>
                          <a:latin typeface="Times New Roman" panose="02020603050405020304" pitchFamily="18" charset="0"/>
                          <a:cs typeface="Times New Roman" panose="02020603050405020304" pitchFamily="18" charset="0"/>
                        </a:rPr>
                        <a:t>Cu</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Hg</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Ni</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Co</a:t>
                      </a:r>
                      <a:r>
                        <a:rPr lang="en-US" sz="1800" baseline="30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 Cd</a:t>
                      </a:r>
                      <a:r>
                        <a:rPr lang="en-US" sz="1800" baseline="30000">
                          <a:effectLst/>
                          <a:latin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800">
                          <a:effectLst/>
                          <a:latin typeface="Times New Roman" panose="02020603050405020304" pitchFamily="18" charset="0"/>
                          <a:cs typeface="Times New Roman" panose="02020603050405020304" pitchFamily="18" charset="0"/>
                        </a:rPr>
                        <a:t>NH</a:t>
                      </a:r>
                      <a:r>
                        <a:rPr lang="en-US" sz="1800" baseline="-25000">
                          <a:effectLst/>
                          <a:latin typeface="Times New Roman" panose="02020603050405020304" pitchFamily="18" charset="0"/>
                          <a:cs typeface="Times New Roman" panose="02020603050405020304" pitchFamily="18" charset="0"/>
                        </a:rPr>
                        <a:t>3</a:t>
                      </a:r>
                      <a:r>
                        <a:rPr lang="en-US" sz="1800">
                          <a:effectLst/>
                          <a:latin typeface="Times New Roman" panose="02020603050405020304" pitchFamily="18" charset="0"/>
                          <a:cs typeface="Times New Roman" panose="02020603050405020304" pitchFamily="18" charset="0"/>
                          <a:sym typeface="Symbol" panose="05050102010706020507" pitchFamily="18" charset="2"/>
                        </a:rPr>
                        <a:t></a:t>
                      </a:r>
                      <a:r>
                        <a:rPr lang="en-US" sz="1800">
                          <a:effectLst/>
                          <a:latin typeface="Times New Roman" panose="02020603050405020304" pitchFamily="18" charset="0"/>
                          <a:cs typeface="Times New Roman" panose="02020603050405020304" pitchFamily="18" charset="0"/>
                        </a:rPr>
                        <a:t>H</a:t>
                      </a:r>
                      <a:r>
                        <a:rPr lang="en-US" sz="1800" baseline="-25000">
                          <a:effectLst/>
                          <a:latin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cs typeface="Times New Roman" panose="02020603050405020304" pitchFamily="18" charset="0"/>
                        </a:rPr>
                        <a:t>O </a:t>
                      </a:r>
                      <a:r>
                        <a:rPr lang="kk-KZ" sz="1800">
                          <a:effectLst/>
                          <a:latin typeface="Times New Roman" panose="02020603050405020304" pitchFamily="18" charset="0"/>
                          <a:cs typeface="Times New Roman" panose="02020603050405020304" pitchFamily="18" charset="0"/>
                        </a:rPr>
                        <a:t>артық мөлшері</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pt-BR" sz="1600" dirty="0">
                          <a:effectLst/>
                          <a:latin typeface="Times New Roman" panose="02020603050405020304" pitchFamily="18" charset="0"/>
                          <a:cs typeface="Times New Roman" panose="02020603050405020304" pitchFamily="18" charset="0"/>
                        </a:rPr>
                        <a:t>M</a:t>
                      </a:r>
                      <a:r>
                        <a:rPr lang="kk-KZ" sz="1600" dirty="0">
                          <a:effectLst/>
                          <a:latin typeface="Times New Roman" panose="02020603050405020304" pitchFamily="18" charset="0"/>
                          <a:cs typeface="Times New Roman" panose="02020603050405020304" pitchFamily="18" charset="0"/>
                        </a:rPr>
                        <a:t>е</a:t>
                      </a:r>
                      <a:r>
                        <a:rPr lang="pt-BR" sz="1600" dirty="0">
                          <a:effectLst/>
                          <a:latin typeface="Times New Roman" panose="02020603050405020304" pitchFamily="18" charset="0"/>
                          <a:cs typeface="Times New Roman" panose="02020603050405020304" pitchFamily="18" charset="0"/>
                        </a:rPr>
                        <a:t>(OH)</a:t>
                      </a:r>
                      <a:r>
                        <a:rPr lang="pt-BR" sz="1600" baseline="-25000" dirty="0">
                          <a:effectLst/>
                          <a:latin typeface="Times New Roman" panose="02020603050405020304" pitchFamily="18" charset="0"/>
                          <a:cs typeface="Times New Roman" panose="02020603050405020304" pitchFamily="18" charset="0"/>
                        </a:rPr>
                        <a:t>n</a:t>
                      </a:r>
                      <a:r>
                        <a:rPr lang="kk-KZ" sz="16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pt-BR" sz="1600" dirty="0">
                          <a:effectLst/>
                          <a:latin typeface="Times New Roman" panose="02020603050405020304" pitchFamily="18" charset="0"/>
                          <a:cs typeface="Times New Roman" panose="02020603050405020304" pitchFamily="18" charset="0"/>
                        </a:rPr>
                        <a:t>NH</a:t>
                      </a:r>
                      <a:r>
                        <a:rPr lang="pt-BR" sz="1600" baseline="-25000" dirty="0">
                          <a:effectLst/>
                          <a:latin typeface="Times New Roman" panose="02020603050405020304" pitchFamily="18" charset="0"/>
                          <a:cs typeface="Times New Roman" panose="02020603050405020304" pitchFamily="18" charset="0"/>
                        </a:rPr>
                        <a:t>3</a:t>
                      </a:r>
                      <a:r>
                        <a:rPr lang="en-US" sz="1600" dirty="0">
                          <a:effectLst/>
                          <a:latin typeface="Times New Roman" panose="02020603050405020304" pitchFamily="18" charset="0"/>
                          <a:cs typeface="Times New Roman" panose="02020603050405020304" pitchFamily="18" charset="0"/>
                          <a:sym typeface="Symbol" panose="05050102010706020507" pitchFamily="18" charset="2"/>
                        </a:rPr>
                        <a:t></a:t>
                      </a:r>
                      <a:r>
                        <a:rPr lang="pt-BR" sz="1600" dirty="0">
                          <a:effectLst/>
                          <a:latin typeface="Times New Roman" panose="02020603050405020304" pitchFamily="18" charset="0"/>
                          <a:cs typeface="Times New Roman" panose="02020603050405020304" pitchFamily="18" charset="0"/>
                        </a:rPr>
                        <a:t>H</a:t>
                      </a:r>
                      <a:r>
                        <a:rPr lang="pt-BR" sz="1600" baseline="-25000" dirty="0">
                          <a:effectLst/>
                          <a:latin typeface="Times New Roman" panose="02020603050405020304" pitchFamily="18" charset="0"/>
                          <a:cs typeface="Times New Roman" panose="02020603050405020304" pitchFamily="18" charset="0"/>
                        </a:rPr>
                        <a:t>2</a:t>
                      </a:r>
                      <a:r>
                        <a:rPr lang="pt-BR" sz="1600" dirty="0">
                          <a:effectLst/>
                          <a:latin typeface="Times New Roman" panose="02020603050405020304" pitchFamily="18" charset="0"/>
                          <a:cs typeface="Times New Roman" panose="02020603050405020304" pitchFamily="18" charset="0"/>
                        </a:rPr>
                        <a:t>O</a:t>
                      </a:r>
                      <a:r>
                        <a:rPr lang="kk-KZ" sz="1600" dirty="0">
                          <a:effectLst/>
                          <a:latin typeface="Times New Roman" panose="02020603050405020304" pitchFamily="18" charset="0"/>
                          <a:cs typeface="Times New Roman" panose="02020603050405020304" pitchFamily="18" charset="0"/>
                        </a:rPr>
                        <a:t> артық мөлшерінде ериді</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9857998"/>
                  </a:ext>
                </a:extLst>
              </a:tr>
            </a:tbl>
          </a:graphicData>
        </a:graphic>
      </p:graphicFrame>
      <p:sp>
        <p:nvSpPr>
          <p:cNvPr id="4" name="Номер слайда 3">
            <a:extLst>
              <a:ext uri="{FF2B5EF4-FFF2-40B4-BE49-F238E27FC236}">
                <a16:creationId xmlns:a16="http://schemas.microsoft.com/office/drawing/2014/main" id="{F557053F-BF78-4102-9E49-A05C41AF1673}"/>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465958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AAF5C9-67B3-41DE-92EA-077FBAEF60D0}"/>
              </a:ext>
            </a:extLst>
          </p:cNvPr>
          <p:cNvSpPr>
            <a:spLocks noGrp="1"/>
          </p:cNvSpPr>
          <p:nvPr>
            <p:ph type="title"/>
          </p:nvPr>
        </p:nvSpPr>
        <p:spPr>
          <a:xfrm>
            <a:off x="457200" y="274638"/>
            <a:ext cx="7467600" cy="490066"/>
          </a:xfrm>
        </p:spPr>
        <p:txBody>
          <a:bodyPr>
            <a:normAutofit fontScale="90000"/>
          </a:bodyPr>
          <a:lstStyle/>
          <a:p>
            <a:pPr algn="ctr">
              <a:lnSpc>
                <a:spcPct val="107000"/>
              </a:lnSpc>
              <a:spcAft>
                <a:spcPts val="800"/>
              </a:spcAft>
            </a:pPr>
            <a:r>
              <a:rPr lang="kk-KZ" sz="3200" b="1" dirty="0">
                <a:effectLst/>
                <a:latin typeface="Times New Roman" panose="02020603050405020304" pitchFamily="18" charset="0"/>
                <a:ea typeface="Times New Roman" panose="02020603050405020304" pitchFamily="18" charset="0"/>
                <a:cs typeface="Times New Roman" panose="02020603050405020304" pitchFamily="18" charset="0"/>
              </a:rPr>
              <a:t>Катиондардың сульфидтік  жіктелуі</a:t>
            </a:r>
            <a:br>
              <a:rPr lang="ru-RU" sz="3200" dirty="0">
                <a:effectLst/>
                <a:latin typeface="Calibri" panose="020F0502020204030204" pitchFamily="34" charset="0"/>
                <a:ea typeface="Calibri" panose="020F0502020204030204" pitchFamily="34" charset="0"/>
                <a:cs typeface="Times New Roman" panose="02020603050405020304" pitchFamily="18" charset="0"/>
              </a:rPr>
            </a:b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ru-RU" sz="3200" dirty="0">
                <a:effectLst/>
                <a:latin typeface="Calibri" panose="020F0502020204030204" pitchFamily="34" charset="0"/>
                <a:ea typeface="Calibri" panose="020F0502020204030204" pitchFamily="34" charset="0"/>
                <a:cs typeface="Times New Roman" panose="02020603050405020304" pitchFamily="18" charset="0"/>
              </a:rPr>
            </a:br>
            <a:r>
              <a:rPr lang="kk-KZ" sz="3200" b="1" dirty="0">
                <a:effectLst/>
                <a:latin typeface="Times New Roman" panose="02020603050405020304" pitchFamily="18" charset="0"/>
                <a:ea typeface="Times New Roman" panose="02020603050405020304" pitchFamily="18" charset="0"/>
                <a:cs typeface="Times New Roman" panose="02020603050405020304" pitchFamily="18" charset="0"/>
              </a:rPr>
              <a:t>Катиондардың сульфидтік  жіктелуі</a:t>
            </a:r>
            <a:br>
              <a:rPr lang="ru-RU" sz="3200" dirty="0">
                <a:effectLst/>
                <a:latin typeface="Calibri" panose="020F0502020204030204" pitchFamily="34" charset="0"/>
                <a:ea typeface="Calibri" panose="020F0502020204030204" pitchFamily="34" charset="0"/>
                <a:cs typeface="Times New Roman" panose="02020603050405020304" pitchFamily="18" charset="0"/>
              </a:rPr>
            </a:b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ru-RU" sz="3200" dirty="0">
                <a:effectLst/>
                <a:latin typeface="Calibri" panose="020F0502020204030204" pitchFamily="34" charset="0"/>
                <a:ea typeface="Calibri" panose="020F0502020204030204" pitchFamily="34" charset="0"/>
                <a:cs typeface="Times New Roman" panose="02020603050405020304" pitchFamily="18" charset="0"/>
              </a:rPr>
            </a:br>
            <a:r>
              <a:rPr lang="kk-KZ" sz="3200" b="1" dirty="0">
                <a:effectLst/>
                <a:latin typeface="Times New Roman" panose="02020603050405020304" pitchFamily="18" charset="0"/>
                <a:ea typeface="Times New Roman" panose="02020603050405020304" pitchFamily="18" charset="0"/>
                <a:cs typeface="Times New Roman" panose="02020603050405020304" pitchFamily="18" charset="0"/>
              </a:rPr>
              <a:t>Катиондардың сульфидтік  жіктелуі</a:t>
            </a:r>
            <a:br>
              <a:rPr lang="ru-RU" sz="3200" dirty="0">
                <a:effectLst/>
                <a:latin typeface="Calibri" panose="020F0502020204030204" pitchFamily="34" charset="0"/>
                <a:ea typeface="Calibri" panose="020F0502020204030204" pitchFamily="34" charset="0"/>
                <a:cs typeface="Times New Roman" panose="02020603050405020304" pitchFamily="18" charset="0"/>
              </a:rPr>
            </a:b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ru-RU" sz="32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7" name="Объект 6">
            <a:extLst>
              <a:ext uri="{FF2B5EF4-FFF2-40B4-BE49-F238E27FC236}">
                <a16:creationId xmlns:a16="http://schemas.microsoft.com/office/drawing/2014/main" id="{A4CADC37-E3BA-45EC-8DEF-02598E8D2076}"/>
              </a:ext>
            </a:extLst>
          </p:cNvPr>
          <p:cNvGraphicFramePr>
            <a:graphicFrameLocks noGrp="1"/>
          </p:cNvGraphicFramePr>
          <p:nvPr>
            <p:ph sz="quarter" idx="1"/>
            <p:extLst>
              <p:ext uri="{D42A27DB-BD31-4B8C-83A1-F6EECF244321}">
                <p14:modId xmlns:p14="http://schemas.microsoft.com/office/powerpoint/2010/main" val="1291649456"/>
              </p:ext>
            </p:extLst>
          </p:nvPr>
        </p:nvGraphicFramePr>
        <p:xfrm>
          <a:off x="457200" y="476673"/>
          <a:ext cx="8054008" cy="6234267"/>
        </p:xfrm>
        <a:graphic>
          <a:graphicData uri="http://schemas.openxmlformats.org/drawingml/2006/table">
            <a:tbl>
              <a:tblPr firstRow="1" firstCol="1" lastRow="1" lastCol="1" bandRow="1" bandCol="1"/>
              <a:tblGrid>
                <a:gridCol w="1126065">
                  <a:extLst>
                    <a:ext uri="{9D8B030D-6E8A-4147-A177-3AD203B41FA5}">
                      <a16:colId xmlns:a16="http://schemas.microsoft.com/office/drawing/2014/main" val="3490496686"/>
                    </a:ext>
                  </a:extLst>
                </a:gridCol>
                <a:gridCol w="2545366">
                  <a:extLst>
                    <a:ext uri="{9D8B030D-6E8A-4147-A177-3AD203B41FA5}">
                      <a16:colId xmlns:a16="http://schemas.microsoft.com/office/drawing/2014/main" val="2588974070"/>
                    </a:ext>
                  </a:extLst>
                </a:gridCol>
                <a:gridCol w="1838208">
                  <a:extLst>
                    <a:ext uri="{9D8B030D-6E8A-4147-A177-3AD203B41FA5}">
                      <a16:colId xmlns:a16="http://schemas.microsoft.com/office/drawing/2014/main" val="3375554169"/>
                    </a:ext>
                  </a:extLst>
                </a:gridCol>
                <a:gridCol w="2544369">
                  <a:extLst>
                    <a:ext uri="{9D8B030D-6E8A-4147-A177-3AD203B41FA5}">
                      <a16:colId xmlns:a16="http://schemas.microsoft.com/office/drawing/2014/main" val="2604042323"/>
                    </a:ext>
                  </a:extLst>
                </a:gridCol>
              </a:tblGrid>
              <a:tr h="833870">
                <a:tc>
                  <a:txBody>
                    <a:bodyPr/>
                    <a:lstStyle/>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Топтар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Катион</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дар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Топтық реагент</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Қосылыстардың қысқаша сипаттамалары</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9061902"/>
                  </a:ext>
                </a:extLst>
              </a:tr>
              <a:tr h="331221">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Na</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Li</a:t>
                      </a:r>
                      <a:r>
                        <a:rPr lang="ru-RU"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Жоқ</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2905836"/>
                  </a:ext>
                </a:extLst>
              </a:tr>
              <a:tr h="932298">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II</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Ca</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Sr</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Mg</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Cl</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pH=9,25</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Карбонаттары суда ериді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576842"/>
                  </a:ext>
                </a:extLst>
              </a:tr>
              <a:tr h="295666">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III</a:t>
                      </a: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А</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Al</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Cr</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Cl</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pH=9,25</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Сульфидтері сұйытылған қышқылдарда ериді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038372"/>
                  </a:ext>
                </a:extLst>
              </a:tr>
              <a:tr h="636631">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III</a:t>
                      </a: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В</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Fe</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Fe</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Zn</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Co</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Mn</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 Ni</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2990922137"/>
                  </a:ext>
                </a:extLst>
              </a:tr>
              <a:tr h="665342">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IVA</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Cu</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Hg</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 Cd</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 Bi</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18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S</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HCl, pH=0,5</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Сульфидтері сұйытылған қышқылдарда ерімейді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Na</a:t>
                      </a:r>
                      <a:r>
                        <a:rPr lang="kk-KZ"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S,</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kk-KZ"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S артық мөлшерінде ериді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7350637"/>
                  </a:ext>
                </a:extLst>
              </a:tr>
              <a:tr h="1293458">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IVB</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Sn</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Sn (IV), Sb(III,V)</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Na</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немесе</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Cl</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pH=9,25</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extLst>
                  <a:ext uri="{0D108BD9-81ED-4DB2-BD59-A6C34878D82A}">
                    <a16:rowId xmlns:a16="http://schemas.microsoft.com/office/drawing/2014/main" val="3163217876"/>
                  </a:ext>
                </a:extLst>
              </a:tr>
              <a:tr h="1118204">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Ag</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Pb</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Hg</a:t>
                      </a:r>
                      <a:r>
                        <a:rPr lang="en-US" sz="18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HCl</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Хлоридтері суда және сұйытылған қышқылдарда ерімейді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5720977"/>
                  </a:ext>
                </a:extLst>
              </a:tr>
            </a:tbl>
          </a:graphicData>
        </a:graphic>
      </p:graphicFrame>
      <p:sp>
        <p:nvSpPr>
          <p:cNvPr id="4" name="Номер слайда 3">
            <a:extLst>
              <a:ext uri="{FF2B5EF4-FFF2-40B4-BE49-F238E27FC236}">
                <a16:creationId xmlns:a16="http://schemas.microsoft.com/office/drawing/2014/main" id="{A4D73153-1987-48EF-A23C-7AF557D28C6B}"/>
              </a:ext>
            </a:extLst>
          </p:cNvPr>
          <p:cNvSpPr>
            <a:spLocks noGrp="1"/>
          </p:cNvSpPr>
          <p:nvPr>
            <p:ph type="sldNum" sz="quarter" idx="15"/>
          </p:nvPr>
        </p:nvSpPr>
        <p:spPr/>
        <p:txBody>
          <a:bodyPr/>
          <a:lstStyle/>
          <a:p>
            <a:fld id="{D6F87789-79C0-4369-89FF-5E19A7612EE5}" type="slidenum">
              <a:rPr lang="ru-RU" smtClean="0"/>
              <a:pPr/>
              <a:t>6</a:t>
            </a:fld>
            <a:endParaRPr lang="ru-RU"/>
          </a:p>
        </p:txBody>
      </p:sp>
      <p:pic>
        <p:nvPicPr>
          <p:cNvPr id="6" name="Рисунок 5">
            <a:extLst>
              <a:ext uri="{FF2B5EF4-FFF2-40B4-BE49-F238E27FC236}">
                <a16:creationId xmlns:a16="http://schemas.microsoft.com/office/drawing/2014/main" id="{1E71E0FA-BD1E-4E89-A56F-FCB3C6097841}"/>
              </a:ext>
            </a:extLst>
          </p:cNvPr>
          <p:cNvPicPr>
            <a:picLocks noChangeAspect="1"/>
          </p:cNvPicPr>
          <p:nvPr/>
        </p:nvPicPr>
        <p:blipFill>
          <a:blip r:embed="rId2"/>
          <a:stretch>
            <a:fillRect/>
          </a:stretch>
        </p:blipFill>
        <p:spPr>
          <a:xfrm>
            <a:off x="661416" y="123444"/>
            <a:ext cx="7467600" cy="521208"/>
          </a:xfrm>
          <a:prstGeom prst="rect">
            <a:avLst/>
          </a:prstGeom>
        </p:spPr>
      </p:pic>
    </p:spTree>
    <p:extLst>
      <p:ext uri="{BB962C8B-B14F-4D97-AF65-F5344CB8AC3E}">
        <p14:creationId xmlns:p14="http://schemas.microsoft.com/office/powerpoint/2010/main" val="273779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928DD8-A5B7-4002-BE79-1A24555DACF5}"/>
              </a:ext>
            </a:extLst>
          </p:cNvPr>
          <p:cNvSpPr>
            <a:spLocks noGrp="1"/>
          </p:cNvSpPr>
          <p:nvPr>
            <p:ph type="title"/>
          </p:nvPr>
        </p:nvSpPr>
        <p:spPr>
          <a:xfrm>
            <a:off x="848816" y="116632"/>
            <a:ext cx="7467600" cy="864096"/>
          </a:xfrm>
        </p:spPr>
        <p:txBody>
          <a:bodyPr>
            <a:normAutofit fontScale="90000"/>
          </a:bodyPr>
          <a:lstStyle/>
          <a:p>
            <a:pPr algn="ctr">
              <a:lnSpc>
                <a:spcPct val="107000"/>
              </a:lnSpc>
              <a:spcAft>
                <a:spcPts val="800"/>
              </a:spcAft>
            </a:pPr>
            <a:r>
              <a:rPr lang="kk-KZ" sz="2000" b="1" dirty="0">
                <a:effectLst/>
                <a:latin typeface="Times New Roman" panose="02020603050405020304" pitchFamily="18" charset="0"/>
                <a:ea typeface="Times New Roman" panose="02020603050405020304" pitchFamily="18" charset="0"/>
                <a:cs typeface="Times New Roman" panose="02020603050405020304" pitchFamily="18" charset="0"/>
              </a:rPr>
              <a:t>Катиондардың аммиакты-фосфатты  жіктелуі</a:t>
            </a:r>
            <a:br>
              <a:rPr lang="ru-RU" sz="32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5" name="Объект 4">
            <a:extLst>
              <a:ext uri="{FF2B5EF4-FFF2-40B4-BE49-F238E27FC236}">
                <a16:creationId xmlns:a16="http://schemas.microsoft.com/office/drawing/2014/main" id="{A33C788E-C012-47FE-BF86-F0A3BCF35DFD}"/>
              </a:ext>
            </a:extLst>
          </p:cNvPr>
          <p:cNvGraphicFramePr>
            <a:graphicFrameLocks noGrp="1"/>
          </p:cNvGraphicFramePr>
          <p:nvPr>
            <p:ph sz="quarter" idx="1"/>
            <p:extLst>
              <p:ext uri="{D42A27DB-BD31-4B8C-83A1-F6EECF244321}">
                <p14:modId xmlns:p14="http://schemas.microsoft.com/office/powerpoint/2010/main" val="3755727514"/>
              </p:ext>
            </p:extLst>
          </p:nvPr>
        </p:nvGraphicFramePr>
        <p:xfrm>
          <a:off x="730188" y="764704"/>
          <a:ext cx="7704856" cy="5836133"/>
        </p:xfrm>
        <a:graphic>
          <a:graphicData uri="http://schemas.openxmlformats.org/drawingml/2006/table">
            <a:tbl>
              <a:tblPr firstRow="1" firstCol="1" lastRow="1" lastCol="1" bandRow="1" bandCol="1"/>
              <a:tblGrid>
                <a:gridCol w="958862">
                  <a:extLst>
                    <a:ext uri="{9D8B030D-6E8A-4147-A177-3AD203B41FA5}">
                      <a16:colId xmlns:a16="http://schemas.microsoft.com/office/drawing/2014/main" val="2646541641"/>
                    </a:ext>
                  </a:extLst>
                </a:gridCol>
                <a:gridCol w="2234878">
                  <a:extLst>
                    <a:ext uri="{9D8B030D-6E8A-4147-A177-3AD203B41FA5}">
                      <a16:colId xmlns:a16="http://schemas.microsoft.com/office/drawing/2014/main" val="2761344130"/>
                    </a:ext>
                  </a:extLst>
                </a:gridCol>
                <a:gridCol w="1800200">
                  <a:extLst>
                    <a:ext uri="{9D8B030D-6E8A-4147-A177-3AD203B41FA5}">
                      <a16:colId xmlns:a16="http://schemas.microsoft.com/office/drawing/2014/main" val="425236762"/>
                    </a:ext>
                  </a:extLst>
                </a:gridCol>
                <a:gridCol w="2710916">
                  <a:extLst>
                    <a:ext uri="{9D8B030D-6E8A-4147-A177-3AD203B41FA5}">
                      <a16:colId xmlns:a16="http://schemas.microsoft.com/office/drawing/2014/main" val="3395230480"/>
                    </a:ext>
                  </a:extLst>
                </a:gridCol>
              </a:tblGrid>
              <a:tr h="589632">
                <a:tc>
                  <a:txBody>
                    <a:bodyPr/>
                    <a:lstStyle/>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Топтар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Катион</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дар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Топтық реагент</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Қосылыстардың қысқаша сипаттамалары</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4810068"/>
                  </a:ext>
                </a:extLst>
              </a:tr>
              <a:tr h="241836">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Na</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K</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Жоқ</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5595123"/>
                  </a:ext>
                </a:extLst>
              </a:tr>
              <a:tr h="868491">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II</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Sn</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Sn (IV), Sb(III,V)</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As(III,V)</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HNO</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қайнатылады)</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Метасурьма және метақалайы қышқылдары суда ерімейді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655488"/>
                  </a:ext>
                </a:extLst>
              </a:tr>
              <a:tr h="1043925">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III</a:t>
                      </a: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А</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Ca</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Sr</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Mg</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Mn</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HPO</a:t>
                      </a:r>
                      <a:r>
                        <a:rPr lang="en-US" sz="18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Фосфаттары суда, аммиактың артық мөлшерінде ерімейді. Сірке қышқ ериді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769960"/>
                  </a:ext>
                </a:extLst>
              </a:tr>
              <a:tr h="679736">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III</a:t>
                      </a: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В</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Al</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Cr</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Fe</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Fe</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Bi</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Тұз қышқылында ериді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0651908"/>
                  </a:ext>
                </a:extLst>
              </a:tr>
              <a:tr h="1153229">
                <a:tc>
                  <a:txBody>
                    <a:bodyPr/>
                    <a:lstStyle/>
                    <a:p>
                      <a:pPr algn="ct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IV</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Zn</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Co</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Ni</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Cu</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Hg</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 Cd</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HPO</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NH</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Фосфаттары реагенттің артық мөлшерінде комплексті қосылыс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түзе ериді.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8026473"/>
                  </a:ext>
                </a:extLst>
              </a:tr>
              <a:tr h="679736">
                <a:tc>
                  <a:txBody>
                    <a:bodyPr/>
                    <a:lstStyle/>
                    <a:p>
                      <a:pPr algn="ctr">
                        <a:lnSpc>
                          <a:spcPct val="107000"/>
                        </a:lnSpc>
                        <a:spcAft>
                          <a:spcPts val="80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V</a:t>
                      </a:r>
                      <a:endParaRPr lang="ru-R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Ag</a:t>
                      </a:r>
                      <a:r>
                        <a:rPr lang="en-US" sz="20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Pb</a:t>
                      </a:r>
                      <a:r>
                        <a:rPr lang="en-US" sz="20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Hg</a:t>
                      </a:r>
                      <a:r>
                        <a:rPr lang="en-US" sz="20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0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20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aseline="30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HCl</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Хлоридтері суда ерімейді</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268393"/>
                  </a:ext>
                </a:extLst>
              </a:tr>
            </a:tbl>
          </a:graphicData>
        </a:graphic>
      </p:graphicFrame>
      <p:sp>
        <p:nvSpPr>
          <p:cNvPr id="4" name="Номер слайда 3">
            <a:extLst>
              <a:ext uri="{FF2B5EF4-FFF2-40B4-BE49-F238E27FC236}">
                <a16:creationId xmlns:a16="http://schemas.microsoft.com/office/drawing/2014/main" id="{BB0B6E93-EF47-4A13-9B1A-FADC2DE7BEBC}"/>
              </a:ext>
            </a:extLst>
          </p:cNvPr>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145166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D6D1B2-F1A5-4F77-A1E5-FB277E5570EC}"/>
              </a:ext>
            </a:extLst>
          </p:cNvPr>
          <p:cNvSpPr>
            <a:spLocks noGrp="1"/>
          </p:cNvSpPr>
          <p:nvPr>
            <p:ph type="title"/>
          </p:nvPr>
        </p:nvSpPr>
        <p:spPr>
          <a:xfrm>
            <a:off x="457200" y="384048"/>
            <a:ext cx="7671816" cy="668688"/>
          </a:xfrm>
        </p:spPr>
        <p:txBody>
          <a:bodyPr>
            <a:normAutofit fontScale="90000"/>
          </a:bodyPr>
          <a:lstStyle/>
          <a:p>
            <a:pPr algn="ctr">
              <a:lnSpc>
                <a:spcPct val="107000"/>
              </a:lnSpc>
              <a:spcAft>
                <a:spcPts val="800"/>
              </a:spcAft>
            </a:pPr>
            <a:r>
              <a:rPr lang="kk-KZ"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200" b="1" dirty="0">
                <a:effectLst/>
                <a:latin typeface="Times New Roman" panose="02020603050405020304" pitchFamily="18" charset="0"/>
                <a:ea typeface="Times New Roman" panose="02020603050405020304" pitchFamily="18" charset="0"/>
                <a:cs typeface="Times New Roman" panose="02020603050405020304" pitchFamily="18" charset="0"/>
              </a:rPr>
              <a:t>аниондардың жіктелуі</a:t>
            </a:r>
            <a:br>
              <a:rPr lang="ru-RU" sz="2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06180A60-52F6-4908-996E-D2F124ABB961}"/>
              </a:ext>
            </a:extLst>
          </p:cNvPr>
          <p:cNvSpPr>
            <a:spLocks noGrp="1"/>
          </p:cNvSpPr>
          <p:nvPr>
            <p:ph sz="quarter" idx="1"/>
          </p:nvPr>
        </p:nvSpPr>
        <p:spPr>
          <a:xfrm>
            <a:off x="457200" y="692696"/>
            <a:ext cx="7859216" cy="5781256"/>
          </a:xfrm>
        </p:spPr>
        <p:txBody>
          <a:bodyPr/>
          <a:lstStyle/>
          <a:p>
            <a:pPr indent="288290" algn="just"/>
            <a:r>
              <a:rPr lang="kk-KZ" sz="1800" dirty="0">
                <a:effectLst/>
                <a:latin typeface="Times New Roman" panose="02020603050405020304" pitchFamily="18" charset="0"/>
                <a:ea typeface="Times New Roman" panose="02020603050405020304" pitchFamily="18" charset="0"/>
              </a:rPr>
              <a:t>Аниондарға </a:t>
            </a:r>
            <a:r>
              <a:rPr lang="en-US" sz="1800" dirty="0" err="1">
                <a:effectLst/>
                <a:latin typeface="Times New Roman" panose="02020603050405020304" pitchFamily="18" charset="0"/>
                <a:ea typeface="Times New Roman" panose="02020603050405020304" pitchFamily="18" charset="0"/>
              </a:rPr>
              <a:t>AgNO</a:t>
            </a:r>
            <a:r>
              <a:rPr lang="ru-RU" sz="1800" baseline="-25000" dirty="0">
                <a:effectLst/>
                <a:latin typeface="Times New Roman" panose="02020603050405020304" pitchFamily="18" charset="0"/>
                <a:ea typeface="Times New Roman" panose="02020603050405020304" pitchFamily="18" charset="0"/>
              </a:rPr>
              <a:t>3</a:t>
            </a:r>
            <a:r>
              <a:rPr lang="ru-RU" sz="1800" dirty="0">
                <a:effectLst/>
                <a:latin typeface="Times New Roman" panose="02020603050405020304" pitchFamily="18" charset="0"/>
                <a:ea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rPr>
              <a:t>және </a:t>
            </a:r>
            <a:r>
              <a:rPr lang="en-US" sz="1800" dirty="0" err="1">
                <a:effectLst/>
                <a:latin typeface="Times New Roman" panose="02020603050405020304" pitchFamily="18" charset="0"/>
                <a:ea typeface="Times New Roman" panose="02020603050405020304" pitchFamily="18" charset="0"/>
              </a:rPr>
              <a:t>BaCl</a:t>
            </a:r>
            <a:r>
              <a:rPr lang="ru-RU" sz="1800" baseline="-25000" dirty="0">
                <a:effectLst/>
                <a:latin typeface="Times New Roman" panose="02020603050405020304" pitchFamily="18" charset="0"/>
                <a:ea typeface="Times New Roman" panose="02020603050405020304" pitchFamily="18" charset="0"/>
              </a:rPr>
              <a:t>2</a:t>
            </a:r>
            <a:r>
              <a:rPr lang="ru-RU" sz="1800" b="1" baseline="-25000" dirty="0">
                <a:effectLst/>
                <a:latin typeface="Times New Roman" panose="02020603050405020304" pitchFamily="18" charset="0"/>
                <a:ea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rPr>
              <a:t>реактивімен әсер еткенде ортаның қышқылдылығы үлкен рөл атқарады,  яғни орта қышқыл немесе бейтарап болса тұнба түзілмейді. Аз еритін барий және күміс тұздарының түзілуіне қарай аниондардың Бунзен </a:t>
            </a:r>
            <a:r>
              <a:rPr kumimoji="0" lang="kk-KZ"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жіктелуі</a:t>
            </a:r>
            <a:endParaRPr lang="ru-RU" sz="18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2C62CC5-8EBB-4E93-9E9A-847B4CD60937}"/>
              </a:ext>
            </a:extLst>
          </p:cNvPr>
          <p:cNvSpPr>
            <a:spLocks noGrp="1"/>
          </p:cNvSpPr>
          <p:nvPr>
            <p:ph type="sldNum" sz="quarter" idx="15"/>
          </p:nvPr>
        </p:nvSpPr>
        <p:spPr/>
        <p:txBody>
          <a:bodyPr/>
          <a:lstStyle/>
          <a:p>
            <a:fld id="{D6F87789-79C0-4369-89FF-5E19A7612EE5}" type="slidenum">
              <a:rPr lang="ru-RU" smtClean="0"/>
              <a:pPr/>
              <a:t>8</a:t>
            </a:fld>
            <a:endParaRPr lang="ru-RU"/>
          </a:p>
        </p:txBody>
      </p:sp>
      <p:graphicFrame>
        <p:nvGraphicFramePr>
          <p:cNvPr id="5" name="Таблица 4">
            <a:extLst>
              <a:ext uri="{FF2B5EF4-FFF2-40B4-BE49-F238E27FC236}">
                <a16:creationId xmlns:a16="http://schemas.microsoft.com/office/drawing/2014/main" id="{587AAF93-5C5B-4AFA-B3FF-84A5A91E30C1}"/>
              </a:ext>
            </a:extLst>
          </p:cNvPr>
          <p:cNvGraphicFramePr>
            <a:graphicFrameLocks noGrp="1"/>
          </p:cNvGraphicFramePr>
          <p:nvPr>
            <p:extLst>
              <p:ext uri="{D42A27DB-BD31-4B8C-83A1-F6EECF244321}">
                <p14:modId xmlns:p14="http://schemas.microsoft.com/office/powerpoint/2010/main" val="549156241"/>
              </p:ext>
            </p:extLst>
          </p:nvPr>
        </p:nvGraphicFramePr>
        <p:xfrm>
          <a:off x="827584" y="1916833"/>
          <a:ext cx="7671816" cy="4941167"/>
        </p:xfrm>
        <a:graphic>
          <a:graphicData uri="http://schemas.openxmlformats.org/drawingml/2006/table">
            <a:tbl>
              <a:tblPr firstRow="1" firstCol="1" lastRow="1" lastCol="1" bandRow="1" bandCol="1"/>
              <a:tblGrid>
                <a:gridCol w="3106997">
                  <a:extLst>
                    <a:ext uri="{9D8B030D-6E8A-4147-A177-3AD203B41FA5}">
                      <a16:colId xmlns:a16="http://schemas.microsoft.com/office/drawing/2014/main" val="480732694"/>
                    </a:ext>
                  </a:extLst>
                </a:gridCol>
                <a:gridCol w="3106997">
                  <a:extLst>
                    <a:ext uri="{9D8B030D-6E8A-4147-A177-3AD203B41FA5}">
                      <a16:colId xmlns:a16="http://schemas.microsoft.com/office/drawing/2014/main" val="1881580117"/>
                    </a:ext>
                  </a:extLst>
                </a:gridCol>
                <a:gridCol w="1457822">
                  <a:extLst>
                    <a:ext uri="{9D8B030D-6E8A-4147-A177-3AD203B41FA5}">
                      <a16:colId xmlns:a16="http://schemas.microsoft.com/office/drawing/2014/main" val="2308210450"/>
                    </a:ext>
                  </a:extLst>
                </a:gridCol>
              </a:tblGrid>
              <a:tr h="277052">
                <a:tc>
                  <a:txBody>
                    <a:bodyPr/>
                    <a:lstStyle/>
                    <a:p>
                      <a:pPr algn="ctr">
                        <a:lnSpc>
                          <a:spcPct val="107000"/>
                        </a:lnSpc>
                        <a:spcAft>
                          <a:spcPts val="8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Реагент</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Анион</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дар</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Ерігіштігі</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9926912"/>
                  </a:ext>
                </a:extLst>
              </a:tr>
              <a:tr h="574089">
                <a:tc rowSpan="2">
                  <a:txBody>
                    <a:bodyPr/>
                    <a:lstStyle/>
                    <a:p>
                      <a:pPr>
                        <a:lnSpc>
                          <a:spcPct val="107000"/>
                        </a:lnSpc>
                        <a:spcAft>
                          <a:spcPts val="80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AgNO</a:t>
                      </a:r>
                      <a:r>
                        <a:rPr lang="ru-RU" sz="1800" b="1" baseline="-25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BaCl</a:t>
                      </a:r>
                      <a:r>
                        <a:rPr lang="ru-RU" sz="18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–мен әрекеттеспейді</a:t>
                      </a: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Cl</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Br</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J</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CNS</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CN</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[Fe(CN</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[Fe(CN</a:t>
                      </a:r>
                      <a:r>
                        <a:rPr lang="en-US"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6</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HNO</a:t>
                      </a:r>
                      <a:r>
                        <a:rPr lang="ru-RU"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ерімейді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0620915"/>
                  </a:ext>
                </a:extLst>
              </a:tr>
              <a:tr h="574089">
                <a:tc vMerge="1">
                  <a:txBody>
                    <a:bodyPr/>
                    <a:lstStyle/>
                    <a:p>
                      <a:endParaRPr lang="ru-RU"/>
                    </a:p>
                  </a:txBody>
                  <a:tcPr/>
                </a:tc>
                <a:tc>
                  <a:txBody>
                    <a:bodyPr/>
                    <a:lstStyle/>
                    <a:p>
                      <a:pP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S</a:t>
                      </a:r>
                      <a:r>
                        <a:rPr lang="ru-RU"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Ac</a:t>
                      </a:r>
                      <a:r>
                        <a:rPr lang="ru-RU"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NO</a:t>
                      </a:r>
                      <a:r>
                        <a:rPr lang="ru-RU" sz="18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(концентр</a:t>
                      </a: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лі ерітіндіден</a:t>
                      </a: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HNO</a:t>
                      </a:r>
                      <a:r>
                        <a:rPr lang="ru-RU"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ериді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2531369"/>
                  </a:ext>
                </a:extLst>
              </a:tr>
              <a:tr h="973954">
                <a:tc>
                  <a:txBody>
                    <a:bodyPr/>
                    <a:lstStyle/>
                    <a:p>
                      <a:pPr>
                        <a:lnSpc>
                          <a:spcPct val="107000"/>
                        </a:lnSpc>
                        <a:spcAft>
                          <a:spcPts val="800"/>
                        </a:spcAft>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BaCl</a:t>
                      </a:r>
                      <a:r>
                        <a:rPr lang="ru-RU"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AgNO</a:t>
                      </a:r>
                      <a:r>
                        <a:rPr lang="ru-RU"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–пен тұнбасы ақ түсті</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SO</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 CO</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 SO</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 C</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O</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 C</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H</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O</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6</a:t>
                      </a:r>
                      <a:r>
                        <a:rPr lang="pt-BR" sz="1800"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 BO</a:t>
                      </a:r>
                      <a:r>
                        <a:rPr lang="pt-BR" sz="18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800" baseline="30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pt-BR"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С</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l</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ериді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Ва</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SO</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басқасы</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9479487"/>
                  </a:ext>
                </a:extLst>
              </a:tr>
              <a:tr h="973954">
                <a:tc>
                  <a:txBody>
                    <a:bodyPr/>
                    <a:lstStyle/>
                    <a:p>
                      <a:pPr>
                        <a:lnSpc>
                          <a:spcPct val="107000"/>
                        </a:lnSpc>
                        <a:spcAft>
                          <a:spcPts val="800"/>
                        </a:spcAft>
                      </a:pPr>
                      <a:r>
                        <a:rPr lang="pt-BR" sz="1800" b="1" dirty="0">
                          <a:effectLst/>
                          <a:latin typeface="Times New Roman" panose="02020603050405020304" pitchFamily="18" charset="0"/>
                          <a:ea typeface="Times New Roman" panose="02020603050405020304" pitchFamily="18" charset="0"/>
                          <a:cs typeface="Times New Roman" panose="02020603050405020304" pitchFamily="18" charset="0"/>
                        </a:rPr>
                        <a:t>BaCl</a:t>
                      </a:r>
                      <a:r>
                        <a:rPr lang="pt-BR" sz="1800" b="1"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(AgNO</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–пен тұнбасы түсті</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PO</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AsO</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AsO</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CrO</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Cr</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7</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S</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pt-BR"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pt-B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pt-B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HNO</a:t>
                      </a:r>
                      <a:r>
                        <a:rPr lang="ru-RU" sz="1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ериді</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0267616"/>
                  </a:ext>
                </a:extLst>
              </a:tr>
              <a:tr h="1568029">
                <a:tc>
                  <a:txBody>
                    <a:bodyPr/>
                    <a:lstStyle/>
                    <a:p>
                      <a:pPr>
                        <a:lnSpc>
                          <a:spcPct val="107000"/>
                        </a:lnSpc>
                        <a:spcAft>
                          <a:spcPts val="80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AgNO</a:t>
                      </a:r>
                      <a:r>
                        <a:rPr lang="ru-RU" sz="1800" b="1" baseline="-25000">
                          <a:effectLst/>
                          <a:latin typeface="Times New Roman" panose="02020603050405020304" pitchFamily="18" charset="0"/>
                          <a:ea typeface="Times New Roman" panose="02020603050405020304" pitchFamily="18" charset="0"/>
                          <a:cs typeface="Times New Roman" panose="02020603050405020304" pitchFamily="18" charset="0"/>
                        </a:rPr>
                        <a:t>3 </a:t>
                      </a:r>
                      <a:r>
                        <a:rPr lang="kk-KZ" sz="1800" b="1">
                          <a:effectLst/>
                          <a:latin typeface="Times New Roman" panose="02020603050405020304" pitchFamily="18" charset="0"/>
                          <a:ea typeface="Times New Roman" panose="02020603050405020304" pitchFamily="18" charset="0"/>
                          <a:cs typeface="Times New Roman" panose="02020603050405020304" pitchFamily="18" charset="0"/>
                        </a:rPr>
                        <a:t>және </a:t>
                      </a:r>
                      <a:r>
                        <a:rPr lang="pt-BR" sz="1800" b="1">
                          <a:effectLst/>
                          <a:latin typeface="Times New Roman" panose="02020603050405020304" pitchFamily="18" charset="0"/>
                          <a:ea typeface="Times New Roman" panose="02020603050405020304" pitchFamily="18" charset="0"/>
                          <a:cs typeface="Times New Roman" panose="02020603050405020304" pitchFamily="18" charset="0"/>
                        </a:rPr>
                        <a:t>BaCl</a:t>
                      </a:r>
                      <a:r>
                        <a:rPr lang="pt-BR" sz="1800" b="1" baseline="-25000">
                          <a:effectLst/>
                          <a:latin typeface="Times New Roman" panose="02020603050405020304" pitchFamily="18" charset="0"/>
                          <a:ea typeface="Times New Roman" panose="02020603050405020304" pitchFamily="18" charset="0"/>
                          <a:cs typeface="Times New Roman" panose="02020603050405020304" pitchFamily="18" charset="0"/>
                        </a:rPr>
                        <a:t>2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тұнба түзілмейді</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18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NO</a:t>
                      </a:r>
                      <a:r>
                        <a:rPr lang="en-US" sz="18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ClO</a:t>
                      </a:r>
                      <a:r>
                        <a:rPr lang="en-US" sz="1800" baseline="-2500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MnO</a:t>
                      </a:r>
                      <a:r>
                        <a:rPr lang="en-US" sz="1800" baseline="-2500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ClO</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аниондар жарықта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Cl</a:t>
                      </a:r>
                      <a:r>
                        <a:rPr lang="en-US" sz="1800" baseline="3000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ионы бөліну нәтижесінде ерітіндіде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AgCl </a:t>
                      </a:r>
                      <a:r>
                        <a:rPr lang="kk-KZ" sz="1800">
                          <a:effectLst/>
                          <a:latin typeface="Times New Roman" panose="02020603050405020304" pitchFamily="18" charset="0"/>
                          <a:ea typeface="Times New Roman" panose="02020603050405020304" pitchFamily="18" charset="0"/>
                          <a:cs typeface="Times New Roman" panose="02020603050405020304" pitchFamily="18" charset="0"/>
                        </a:rPr>
                        <a:t> ақ тұнбасы түзілуі мүмкін</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41" marR="62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1812047"/>
                  </a:ext>
                </a:extLst>
              </a:tr>
            </a:tbl>
          </a:graphicData>
        </a:graphic>
      </p:graphicFrame>
    </p:spTree>
    <p:extLst>
      <p:ext uri="{BB962C8B-B14F-4D97-AF65-F5344CB8AC3E}">
        <p14:creationId xmlns:p14="http://schemas.microsoft.com/office/powerpoint/2010/main" val="290634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69188A-ED90-43DF-97AE-F124C2B38269}"/>
              </a:ext>
            </a:extLst>
          </p:cNvPr>
          <p:cNvSpPr>
            <a:spLocks noGrp="1"/>
          </p:cNvSpPr>
          <p:nvPr>
            <p:ph type="title"/>
          </p:nvPr>
        </p:nvSpPr>
        <p:spPr>
          <a:xfrm>
            <a:off x="457200" y="274638"/>
            <a:ext cx="7467600" cy="490066"/>
          </a:xfrm>
        </p:spPr>
        <p:txBody>
          <a:bodyPr>
            <a:normAutofit/>
          </a:bodyPr>
          <a:lstStyle/>
          <a:p>
            <a:pPr algn="ctr"/>
            <a:r>
              <a:rPr lang="kk-KZ" sz="2000" dirty="0">
                <a:latin typeface="Times New Roman" panose="02020603050405020304" pitchFamily="18" charset="0"/>
                <a:cs typeface="Times New Roman" panose="02020603050405020304" pitchFamily="18" charset="0"/>
              </a:rPr>
              <a:t>Жүйелік және бөлшектік талдау</a:t>
            </a:r>
            <a:endParaRPr lang="ru-RU" sz="20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837863C0-9141-472F-BB8B-33CDCCCE963A}"/>
              </a:ext>
            </a:extLst>
          </p:cNvPr>
          <p:cNvSpPr>
            <a:spLocks noGrp="1"/>
          </p:cNvSpPr>
          <p:nvPr>
            <p:ph sz="quarter" idx="1"/>
          </p:nvPr>
        </p:nvSpPr>
        <p:spPr>
          <a:xfrm>
            <a:off x="457200" y="764704"/>
            <a:ext cx="8003232" cy="5709248"/>
          </a:xfrm>
        </p:spPr>
        <p:txBody>
          <a:bodyPr>
            <a:normAutofit fontScale="92500" lnSpcReduction="10000"/>
          </a:bodyPr>
          <a:lstStyle/>
          <a:p>
            <a:pPr indent="450215" algn="just">
              <a:lnSpc>
                <a:spcPct val="107000"/>
              </a:lnSpc>
              <a:spcAft>
                <a:spcPts val="800"/>
              </a:spcAft>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Сапалық талдаудың бөлшектік талдауы дегеніміз ерітіндіден (басқа иондар қатысында) кедергі келтіретін ион әсерін жою арқылы белгілі жағдайда әрбір ионды өзіне тән спецификалық реакцияларды қолданып жеке анықтау. Бөлшектік талдау қолайлы және қарапайым, бірақ спецификалық реакциялар аз болғандықтан қолданылуы шектеулі. Бөлшектік талдауды қатаң белгілі кезектілікпен орындау міндетті емес. Кедергі келтіретін ион әсерін жоюдың екі тәсілі бар </a:t>
            </a:r>
            <a:r>
              <a:rPr lang="kk-KZ" sz="2200" i="1" dirty="0">
                <a:effectLst/>
                <a:latin typeface="Times New Roman" panose="02020603050405020304" pitchFamily="18" charset="0"/>
                <a:ea typeface="Calibri" panose="020F0502020204030204" pitchFamily="34" charset="0"/>
                <a:cs typeface="Times New Roman" panose="02020603050405020304" pitchFamily="18" charset="0"/>
              </a:rPr>
              <a:t>жасыру</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(бүркемелеу) және </a:t>
            </a:r>
            <a:r>
              <a:rPr lang="kk-KZ" sz="2200" i="1" dirty="0">
                <a:effectLst/>
                <a:latin typeface="Times New Roman" panose="02020603050405020304" pitchFamily="18" charset="0"/>
                <a:ea typeface="Calibri" panose="020F0502020204030204" pitchFamily="34" charset="0"/>
                <a:cs typeface="Times New Roman" panose="02020603050405020304" pitchFamily="18" charset="0"/>
              </a:rPr>
              <a:t>бөліп алу</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Химиялық реакциялардың бүркемелеу тәсілінде, ерітінді біртектілігін өзгертпейді, кедергі келтіретін ион концентрациясы төмендейді немесе бүркемеленеді. Ол үшін комплекс түзілу реакциясы, тотығу-тотықсыздану реакциялары қолданылады және де ортаның рН-ы өзгертіледі.</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Бөліп алу тәсілінде кедергі келтіретін ион басқа фазаға көшіріледі, ол тұндыру, экстракция, сорбция, хроматография және т.б. әдістері арқылы жүзеге асырылады.</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B6176A8C-9796-49AD-A6C8-9E69577E0E3D}"/>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25046165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1469</TotalTime>
  <Words>2147</Words>
  <Application>Microsoft Office PowerPoint</Application>
  <PresentationFormat>Экран (4:3)</PresentationFormat>
  <Paragraphs>285</Paragraphs>
  <Slides>15</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15</vt:i4>
      </vt:variant>
    </vt:vector>
  </HeadingPairs>
  <TitlesOfParts>
    <vt:vector size="23" baseType="lpstr">
      <vt:lpstr>Arial</vt: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Катиондардың қышқылды -негіздік жіктелуі</vt:lpstr>
      <vt:lpstr>Катиондардың сульфидтік  жіктелуі   Катиондардың сульфидтік  жіктелуі   Катиондардың сульфидтік  жіктелуі   </vt:lpstr>
      <vt:lpstr>Катиондардың аммиакты-фосфатты  жіктелуі </vt:lpstr>
      <vt:lpstr> аниондардың жіктелуі </vt:lpstr>
      <vt:lpstr>Жүйелік және бөлшектік талдау</vt:lpstr>
      <vt:lpstr>Презентация PowerPoint</vt:lpstr>
      <vt:lpstr>Презентация PowerPoint</vt:lpstr>
      <vt:lpstr>I және II топ катиондар қоспасын талдау тізбегі   </vt:lpstr>
      <vt:lpstr>Презентация PowerPoint</vt:lpstr>
      <vt:lpstr>Органикалық қосылыстардың талдануының ерекшелігі. </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Daulet Maksut</cp:lastModifiedBy>
  <cp:revision>95</cp:revision>
  <dcterms:created xsi:type="dcterms:W3CDTF">2012-02-27T19:01:21Z</dcterms:created>
  <dcterms:modified xsi:type="dcterms:W3CDTF">2020-09-30T03:47:28Z</dcterms:modified>
</cp:coreProperties>
</file>